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92" r:id="rId2"/>
    <p:sldId id="291" r:id="rId3"/>
    <p:sldId id="263" r:id="rId4"/>
    <p:sldId id="275" r:id="rId5"/>
    <p:sldId id="283" r:id="rId6"/>
    <p:sldId id="270" r:id="rId7"/>
    <p:sldId id="282" r:id="rId8"/>
    <p:sldId id="293" r:id="rId9"/>
    <p:sldId id="294" r:id="rId10"/>
    <p:sldId id="286" r:id="rId11"/>
    <p:sldId id="271" r:id="rId12"/>
    <p:sldId id="272" r:id="rId13"/>
    <p:sldId id="273" r:id="rId14"/>
    <p:sldId id="287" r:id="rId15"/>
    <p:sldId id="274" r:id="rId16"/>
    <p:sldId id="276" r:id="rId17"/>
    <p:sldId id="277" r:id="rId18"/>
    <p:sldId id="295" r:id="rId19"/>
    <p:sldId id="296" r:id="rId20"/>
    <p:sldId id="297" r:id="rId21"/>
    <p:sldId id="299" r:id="rId22"/>
    <p:sldId id="264" r:id="rId23"/>
    <p:sldId id="257" r:id="rId24"/>
    <p:sldId id="258" r:id="rId25"/>
    <p:sldId id="259" r:id="rId26"/>
    <p:sldId id="300" r:id="rId27"/>
    <p:sldId id="260" r:id="rId28"/>
    <p:sldId id="261" r:id="rId29"/>
    <p:sldId id="30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g>
</file>

<file path=ppt/media/image10.png>
</file>

<file path=ppt/media/image2.jpeg>
</file>

<file path=ppt/media/image4.jpg>
</file>

<file path=ppt/media/image5.png>
</file>

<file path=ppt/media/image6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44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313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088283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674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822706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068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65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60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131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967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762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76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88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11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52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015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0EB59-352F-4806-9946-23D8907133E0}" type="datetimeFigureOut">
              <a:rPr lang="en-US" smtClean="0"/>
              <a:t>8/28/2022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63123E3-0947-4558-8A8D-EDF096D4B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85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2398" y="519607"/>
            <a:ext cx="8911687" cy="725719"/>
          </a:xfrm>
        </p:spPr>
        <p:txBody>
          <a:bodyPr/>
          <a:lstStyle/>
          <a:p>
            <a:r>
              <a:rPr lang="en-US" dirty="0" smtClean="0">
                <a:latin typeface="Garamond" panose="02020404030301010803" pitchFamily="18" charset="0"/>
              </a:rPr>
              <a:t>Module 3: India’s Rural Health System 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>
                <a:latin typeface="Garamond" panose="02020404030301010803" pitchFamily="18" charset="0"/>
              </a:rPr>
              <a:t>HS 142 Elective: Introduction to India’s Health System </a:t>
            </a:r>
          </a:p>
          <a:p>
            <a:r>
              <a:rPr lang="en-US" b="1" dirty="0" smtClean="0">
                <a:latin typeface="Garamond" panose="02020404030301010803" pitchFamily="18" charset="0"/>
              </a:rPr>
              <a:t>5</a:t>
            </a:r>
            <a:r>
              <a:rPr lang="en-US" b="1" baseline="30000" dirty="0" smtClean="0">
                <a:latin typeface="Garamond" panose="02020404030301010803" pitchFamily="18" charset="0"/>
              </a:rPr>
              <a:t>th</a:t>
            </a:r>
            <a:r>
              <a:rPr lang="en-US" b="1" dirty="0" smtClean="0">
                <a:latin typeface="Garamond" panose="02020404030301010803" pitchFamily="18" charset="0"/>
              </a:rPr>
              <a:t> Semester </a:t>
            </a:r>
            <a:r>
              <a:rPr lang="en-US" b="1" dirty="0" err="1" smtClean="0">
                <a:latin typeface="Garamond" panose="02020404030301010803" pitchFamily="18" charset="0"/>
              </a:rPr>
              <a:t>BTech</a:t>
            </a:r>
            <a:r>
              <a:rPr lang="en-US" b="1" dirty="0" smtClean="0">
                <a:latin typeface="Garamond" panose="02020404030301010803" pitchFamily="18" charset="0"/>
              </a:rPr>
              <a:t> –IIT Guwahati</a:t>
            </a:r>
          </a:p>
          <a:p>
            <a:pPr marL="0" indent="0">
              <a:buNone/>
            </a:pPr>
            <a:r>
              <a:rPr lang="en-US" b="1" dirty="0" smtClean="0">
                <a:latin typeface="Garamond" panose="02020404030301010803" pitchFamily="18" charset="0"/>
              </a:rPr>
              <a:t>24</a:t>
            </a:r>
            <a:r>
              <a:rPr lang="en-US" b="1" baseline="30000" dirty="0" smtClean="0">
                <a:latin typeface="Garamond" panose="02020404030301010803" pitchFamily="18" charset="0"/>
              </a:rPr>
              <a:t>th</a:t>
            </a:r>
            <a:r>
              <a:rPr lang="en-US" b="1" dirty="0" smtClean="0">
                <a:latin typeface="Garamond" panose="02020404030301010803" pitchFamily="18" charset="0"/>
              </a:rPr>
              <a:t> August, 2022(</a:t>
            </a:r>
            <a:r>
              <a:rPr lang="en-US" b="1" dirty="0" err="1" smtClean="0">
                <a:latin typeface="Garamond" panose="02020404030301010803" pitchFamily="18" charset="0"/>
              </a:rPr>
              <a:t>Wednesdasy</a:t>
            </a:r>
            <a:r>
              <a:rPr lang="en-US" b="1" dirty="0" smtClean="0">
                <a:latin typeface="Garamond" panose="02020404030301010803" pitchFamily="18" charset="0"/>
              </a:rPr>
              <a:t>)</a:t>
            </a:r>
            <a:endParaRPr lang="en-US" b="1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en-US" dirty="0" err="1" smtClean="0">
                <a:latin typeface="Garamond" panose="02020404030301010803" pitchFamily="18" charset="0"/>
              </a:rPr>
              <a:t>Dr</a:t>
            </a:r>
            <a:r>
              <a:rPr lang="en-US" dirty="0" smtClean="0">
                <a:latin typeface="Garamond" panose="02020404030301010803" pitchFamily="18" charset="0"/>
              </a:rPr>
              <a:t> </a:t>
            </a:r>
            <a:r>
              <a:rPr lang="en-US" dirty="0" err="1" smtClean="0">
                <a:latin typeface="Garamond" panose="02020404030301010803" pitchFamily="18" charset="0"/>
              </a:rPr>
              <a:t>Daksha</a:t>
            </a:r>
            <a:r>
              <a:rPr lang="en-US" dirty="0" smtClean="0">
                <a:latin typeface="Garamond" panose="02020404030301010803" pitchFamily="18" charset="0"/>
              </a:rPr>
              <a:t> </a:t>
            </a:r>
            <a:r>
              <a:rPr lang="en-US" dirty="0" err="1" smtClean="0">
                <a:latin typeface="Garamond" panose="02020404030301010803" pitchFamily="18" charset="0"/>
              </a:rPr>
              <a:t>Parmar</a:t>
            </a:r>
            <a:endParaRPr lang="en-US" dirty="0" smtClean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Assistant Professor-Development Studies, HSS Department</a:t>
            </a:r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" y="1661160"/>
            <a:ext cx="5647531" cy="4060371"/>
          </a:xfrm>
        </p:spPr>
      </p:pic>
      <p:sp>
        <p:nvSpPr>
          <p:cNvPr id="6" name="Rectangle 5"/>
          <p:cNvSpPr/>
          <p:nvPr/>
        </p:nvSpPr>
        <p:spPr>
          <a:xfrm>
            <a:off x="1332411" y="6017623"/>
            <a:ext cx="3762103" cy="365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Source: JSS, </a:t>
            </a:r>
            <a:r>
              <a:rPr lang="en-US" dirty="0" err="1" smtClean="0"/>
              <a:t>Chattisgarh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33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latin typeface="Garamond" panose="02020404030301010803" pitchFamily="18" charset="0"/>
              </a:rPr>
              <a:t>SCs functioning without Health Workers</a:t>
            </a:r>
            <a:endParaRPr lang="en-US" sz="3200" b="1" dirty="0">
              <a:latin typeface="Garamond" panose="02020404030301010803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6233" y="1694460"/>
            <a:ext cx="6332176" cy="312666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98376" y="5389685"/>
            <a:ext cx="3103685" cy="3780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Source: Rural Health Statistics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74141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52548"/>
            <a:ext cx="8915400" cy="505097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Garamond" panose="02020404030301010803" pitchFamily="18" charset="0"/>
              </a:rPr>
              <a:t>Primary Health </a:t>
            </a:r>
            <a:r>
              <a:rPr lang="en-US" b="1" dirty="0" err="1" smtClean="0">
                <a:latin typeface="Garamond" panose="02020404030301010803" pitchFamily="18" charset="0"/>
              </a:rPr>
              <a:t>Centres</a:t>
            </a:r>
            <a:endParaRPr lang="en-US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3074" y="984069"/>
            <a:ext cx="10311538" cy="4927153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Garamond" panose="02020404030301010803" pitchFamily="18" charset="0"/>
              </a:rPr>
              <a:t>PHC is the </a:t>
            </a:r>
            <a:r>
              <a:rPr lang="en-IN" sz="2400" b="1" dirty="0">
                <a:latin typeface="Garamond" panose="02020404030301010803" pitchFamily="18" charset="0"/>
              </a:rPr>
              <a:t>first contact point between village community and the Medical </a:t>
            </a:r>
            <a:r>
              <a:rPr lang="en-IN" sz="2400" b="1" dirty="0" smtClean="0">
                <a:latin typeface="Garamond" panose="02020404030301010803" pitchFamily="18" charset="0"/>
              </a:rPr>
              <a:t>Officer-Doctor</a:t>
            </a:r>
          </a:p>
          <a:p>
            <a:r>
              <a:rPr lang="en-IN" sz="2400" dirty="0" smtClean="0">
                <a:latin typeface="Garamond" panose="02020404030301010803" pitchFamily="18" charset="0"/>
              </a:rPr>
              <a:t>The </a:t>
            </a:r>
            <a:r>
              <a:rPr lang="en-IN" sz="2400" dirty="0">
                <a:latin typeface="Garamond" panose="02020404030301010803" pitchFamily="18" charset="0"/>
              </a:rPr>
              <a:t>PHCs were envisaged to provide an integrated curative and preventive health care </a:t>
            </a:r>
            <a:r>
              <a:rPr lang="en-IN" sz="2400" dirty="0" smtClean="0">
                <a:latin typeface="Garamond" panose="02020404030301010803" pitchFamily="18" charset="0"/>
              </a:rPr>
              <a:t>to the </a:t>
            </a:r>
            <a:r>
              <a:rPr lang="en-IN" sz="2400" dirty="0">
                <a:latin typeface="Garamond" panose="02020404030301010803" pitchFamily="18" charset="0"/>
              </a:rPr>
              <a:t>rural population </a:t>
            </a:r>
            <a:endParaRPr lang="en-IN" sz="2400" dirty="0" smtClean="0">
              <a:latin typeface="Garamond" panose="02020404030301010803" pitchFamily="18" charset="0"/>
            </a:endParaRPr>
          </a:p>
          <a:p>
            <a:pPr lvl="0"/>
            <a:r>
              <a:rPr lang="en-IN" sz="2400" dirty="0">
                <a:latin typeface="Garamond" panose="02020404030301010803" pitchFamily="18" charset="0"/>
              </a:rPr>
              <a:t>It has around 4-6 beds for inpatient care. </a:t>
            </a:r>
            <a:endParaRPr lang="en-US" sz="2400" dirty="0">
              <a:latin typeface="Garamond" panose="02020404030301010803" pitchFamily="18" charset="0"/>
            </a:endParaRPr>
          </a:p>
          <a:p>
            <a:r>
              <a:rPr lang="en-IN" sz="2400" b="1" dirty="0" smtClean="0">
                <a:latin typeface="Garamond" panose="02020404030301010803" pitchFamily="18" charset="0"/>
              </a:rPr>
              <a:t>Manpower: </a:t>
            </a:r>
            <a:r>
              <a:rPr lang="en-IN" sz="2400" dirty="0" smtClean="0">
                <a:latin typeface="Garamond" panose="02020404030301010803" pitchFamily="18" charset="0"/>
              </a:rPr>
              <a:t>1or 2 Medical Officers with 12-14 Paramedical staff.</a:t>
            </a:r>
          </a:p>
          <a:p>
            <a:r>
              <a:rPr lang="en-IN" sz="2400" dirty="0">
                <a:latin typeface="Garamond" panose="02020404030301010803" pitchFamily="18" charset="0"/>
              </a:rPr>
              <a:t>PHC provides 24*7 services to its population</a:t>
            </a:r>
            <a:r>
              <a:rPr lang="en-IN" sz="2400" dirty="0" smtClean="0">
                <a:latin typeface="Garamond" panose="02020404030301010803" pitchFamily="18" charset="0"/>
              </a:rPr>
              <a:t>.</a:t>
            </a:r>
          </a:p>
          <a:p>
            <a:pPr lvl="0"/>
            <a:r>
              <a:rPr lang="en-US" sz="2400" b="1" dirty="0" smtClean="0">
                <a:latin typeface="Garamond" panose="02020404030301010803" pitchFamily="18" charset="0"/>
              </a:rPr>
              <a:t>Outpatient Services, In-patient Services, Emergency Medical Care, </a:t>
            </a:r>
            <a:r>
              <a:rPr lang="en-IN" sz="2400" b="1" dirty="0">
                <a:latin typeface="Garamond" panose="02020404030301010803" pitchFamily="18" charset="0"/>
              </a:rPr>
              <a:t>Basic laboratory and diagnostic </a:t>
            </a:r>
            <a:r>
              <a:rPr lang="en-IN" sz="2400" b="1" dirty="0" smtClean="0">
                <a:latin typeface="Garamond" panose="02020404030301010803" pitchFamily="18" charset="0"/>
              </a:rPr>
              <a:t>services, MCH Services. </a:t>
            </a:r>
          </a:p>
          <a:p>
            <a:pPr lvl="0"/>
            <a:r>
              <a:rPr lang="en-US" sz="2400" b="1" i="1" dirty="0">
                <a:latin typeface="Garamond" panose="02020404030301010803" pitchFamily="18" charset="0"/>
              </a:rPr>
              <a:t>At the national level, there are 24855 PHCs functioning </a:t>
            </a:r>
            <a:endParaRPr lang="en-IN" sz="2400" b="1" dirty="0" smtClean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97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608111" y="167934"/>
            <a:ext cx="8911687" cy="612507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en-US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Manpower at PHC in India</a:t>
            </a:r>
            <a:r>
              <a:rPr lang="en-US" altLang="en-US" sz="1800" dirty="0">
                <a:solidFill>
                  <a:schemeClr val="tx1"/>
                </a:solidFill>
              </a:rPr>
              <a:t/>
            </a:r>
            <a:br>
              <a:rPr lang="en-US" altLang="en-US" sz="1800" dirty="0">
                <a:solidFill>
                  <a:schemeClr val="tx1"/>
                </a:solidFill>
              </a:rPr>
            </a:b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/>
          </p:nvPr>
        </p:nvGraphicFramePr>
        <p:xfrm>
          <a:off x="775064" y="1454326"/>
          <a:ext cx="6127388" cy="41747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76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617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96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effectLst/>
                        </a:rPr>
                        <a:t>Sr.No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Staff 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Essential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Medical Officer-MBBS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2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Medical Officer-AYUSH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3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Accountant cum Data Entry Operator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4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Pharmacist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5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Pharmacist-AYUSH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6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Nurse Midwife(Staff Nurse)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3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7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Health Worker (Female)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8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Health Assistant(Female)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9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Health Assistant/Lady Health Visitor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10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Health Educator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11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Laboratory Technician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12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Cold Chain Vaccine Logistic Assistant 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13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Multi-Skilled Group D Worker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2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14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effectLst/>
                        </a:rPr>
                        <a:t>Sanitary Worker-Watchman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effectLst/>
                        </a:rPr>
                        <a:t>1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51" marR="56151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pic>
        <p:nvPicPr>
          <p:cNvPr id="1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030" y="1463040"/>
            <a:ext cx="4441370" cy="4180114"/>
          </a:xfrm>
        </p:spPr>
      </p:pic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-1386321" y="29435"/>
            <a:ext cx="135783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592924" y="6026331"/>
            <a:ext cx="2588676" cy="55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Source: IPHS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2012</a:t>
            </a:r>
            <a:endParaRPr kumimoji="0" lang="en-US" altLang="en-US" sz="105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992984" y="5765074"/>
            <a:ext cx="4929050" cy="10346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 </a:t>
            </a:r>
            <a:r>
              <a:rPr lang="en-US" dirty="0" smtClean="0"/>
              <a:t>Auxiliary </a:t>
            </a:r>
            <a:r>
              <a:rPr lang="en-US" dirty="0"/>
              <a:t>Nurse Midwife conducts a health check at a primary </a:t>
            </a:r>
            <a:r>
              <a:rPr lang="en-US" dirty="0" smtClean="0"/>
              <a:t>health Centre </a:t>
            </a:r>
            <a:r>
              <a:rPr lang="en-US" dirty="0"/>
              <a:t>in </a:t>
            </a:r>
            <a:r>
              <a:rPr lang="en-US" dirty="0" smtClean="0"/>
              <a:t>Rajasthan. Source: Scroll.in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1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5257" y="278674"/>
            <a:ext cx="9832565" cy="1008017"/>
          </a:xfrm>
        </p:spPr>
        <p:txBody>
          <a:bodyPr/>
          <a:lstStyle/>
          <a:p>
            <a:r>
              <a:rPr lang="en-US" dirty="0" smtClean="0">
                <a:latin typeface="Garamond" panose="02020404030301010803" pitchFamily="18" charset="0"/>
              </a:rPr>
              <a:t>PHCs-</a:t>
            </a:r>
            <a:r>
              <a:rPr lang="en-US" dirty="0" err="1" smtClean="0">
                <a:latin typeface="Garamond" panose="02020404030301010803" pitchFamily="18" charset="0"/>
              </a:rPr>
              <a:t>Contd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0891" y="1463039"/>
            <a:ext cx="6302185" cy="4990011"/>
          </a:xfrm>
        </p:spPr>
        <p:txBody>
          <a:bodyPr>
            <a:noAutofit/>
          </a:bodyPr>
          <a:lstStyle/>
          <a:p>
            <a:pPr lvl="0"/>
            <a:r>
              <a:rPr lang="en-IN" sz="2800" dirty="0">
                <a:latin typeface="Garamond" panose="02020404030301010803" pitchFamily="18" charset="0"/>
              </a:rPr>
              <a:t>PHC acts as a </a:t>
            </a:r>
            <a:r>
              <a:rPr lang="en-IN" sz="2800" b="1" dirty="0">
                <a:latin typeface="Garamond" panose="02020404030301010803" pitchFamily="18" charset="0"/>
              </a:rPr>
              <a:t>Referral Unit </a:t>
            </a:r>
            <a:r>
              <a:rPr lang="en-IN" sz="2800" dirty="0">
                <a:latin typeface="Garamond" panose="02020404030301010803" pitchFamily="18" charset="0"/>
              </a:rPr>
              <a:t>for 6 Sub Centres</a:t>
            </a:r>
            <a:r>
              <a:rPr lang="en-IN" sz="2800" dirty="0" smtClean="0">
                <a:latin typeface="Garamond" panose="02020404030301010803" pitchFamily="18" charset="0"/>
              </a:rPr>
              <a:t>.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The </a:t>
            </a:r>
            <a:r>
              <a:rPr lang="en-US" sz="2800" dirty="0">
                <a:latin typeface="Garamond" panose="02020404030301010803" pitchFamily="18" charset="0"/>
              </a:rPr>
              <a:t>activities of PHC involve curative, preventive, promotive and family welfare services</a:t>
            </a:r>
            <a:endParaRPr lang="en-IN" sz="2800" dirty="0">
              <a:latin typeface="Garamond" panose="02020404030301010803" pitchFamily="18" charset="0"/>
            </a:endParaRPr>
          </a:p>
          <a:p>
            <a:r>
              <a:rPr lang="en-IN" sz="2800" dirty="0" smtClean="0">
                <a:latin typeface="Garamond" panose="02020404030301010803" pitchFamily="18" charset="0"/>
              </a:rPr>
              <a:t>It refers </a:t>
            </a:r>
            <a:r>
              <a:rPr lang="en-IN" sz="2800" dirty="0">
                <a:latin typeface="Garamond" panose="02020404030301010803" pitchFamily="18" charset="0"/>
              </a:rPr>
              <a:t>out cases to CHC (30 bedded hospital</a:t>
            </a:r>
            <a:r>
              <a:rPr lang="en-IN" sz="2800" dirty="0" smtClean="0">
                <a:latin typeface="Garamond" panose="02020404030301010803" pitchFamily="18" charset="0"/>
              </a:rPr>
              <a:t>)</a:t>
            </a:r>
            <a:endParaRPr lang="en-IN" sz="2800" dirty="0">
              <a:latin typeface="Garamond" panose="02020404030301010803" pitchFamily="18" charset="0"/>
            </a:endParaRPr>
          </a:p>
          <a:p>
            <a:pPr lvl="0"/>
            <a:r>
              <a:rPr lang="en-IN" sz="2800" b="1" dirty="0" smtClean="0">
                <a:latin typeface="Garamond" panose="02020404030301010803" pitchFamily="18" charset="0"/>
              </a:rPr>
              <a:t>PHC </a:t>
            </a:r>
            <a:r>
              <a:rPr lang="en-IN" sz="2800" b="1" dirty="0">
                <a:latin typeface="Garamond" panose="02020404030301010803" pitchFamily="18" charset="0"/>
              </a:rPr>
              <a:t>constitutes the backbone of the present health services in India</a:t>
            </a:r>
            <a:endParaRPr lang="en-US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endParaRPr lang="en-US" sz="2800" b="1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91375" y="1349829"/>
            <a:ext cx="4313238" cy="391885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045234" y="5503817"/>
            <a:ext cx="4815840" cy="1166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Anaemic</a:t>
            </a:r>
            <a:r>
              <a:rPr lang="en-US" dirty="0" smtClean="0"/>
              <a:t> pregnant women get their doses of iron-sucrose intravenously in </a:t>
            </a:r>
            <a:r>
              <a:rPr lang="en-US" dirty="0" err="1" smtClean="0"/>
              <a:t>Dalot</a:t>
            </a:r>
            <a:r>
              <a:rPr lang="en-US" dirty="0" smtClean="0"/>
              <a:t> PHC, </a:t>
            </a:r>
            <a:r>
              <a:rPr lang="en-US" dirty="0" err="1" smtClean="0"/>
              <a:t>Pratapgarh</a:t>
            </a:r>
            <a:r>
              <a:rPr lang="en-US" dirty="0" smtClean="0"/>
              <a:t> district-                         Source Scroll.in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25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latin typeface="Garamond" panose="02020404030301010803" pitchFamily="18" charset="0"/>
              </a:rPr>
              <a:t>Shortages of Health Manpower at SCs and PHCs</a:t>
            </a:r>
            <a:endParaRPr lang="en-US" sz="2400" b="1" dirty="0">
              <a:latin typeface="Garamond" panose="02020404030301010803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70262" y="2557658"/>
            <a:ext cx="6153301" cy="293013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798423" y="5625737"/>
            <a:ext cx="4232366" cy="452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Rural Health Statistics, 2018-19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04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89166" y="69670"/>
            <a:ext cx="8996543" cy="531222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latin typeface="Garamond" panose="02020404030301010803" pitchFamily="18" charset="0"/>
              </a:rPr>
              <a:t>Community Health </a:t>
            </a:r>
            <a:r>
              <a:rPr lang="en-US" sz="3200" b="1" dirty="0" err="1" smtClean="0">
                <a:latin typeface="Garamond" panose="02020404030301010803" pitchFamily="18" charset="0"/>
              </a:rPr>
              <a:t>Centres</a:t>
            </a:r>
            <a:r>
              <a:rPr lang="en-US" sz="3200" b="1" dirty="0" smtClean="0">
                <a:latin typeface="Garamond" panose="02020404030301010803" pitchFamily="18" charset="0"/>
              </a:rPr>
              <a:t>(CHCs)</a:t>
            </a:r>
            <a:endParaRPr lang="en-US" sz="3200" b="1" dirty="0">
              <a:latin typeface="Garamond" panose="02020404030301010803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10789" y="722811"/>
            <a:ext cx="10093823" cy="5756366"/>
          </a:xfrm>
        </p:spPr>
        <p:txBody>
          <a:bodyPr>
            <a:noAutofit/>
          </a:bodyPr>
          <a:lstStyle/>
          <a:p>
            <a:r>
              <a:rPr lang="en-US" sz="2000" dirty="0">
                <a:latin typeface="Garamond" panose="02020404030301010803" pitchFamily="18" charset="0"/>
              </a:rPr>
              <a:t>CHC is a </a:t>
            </a:r>
            <a:r>
              <a:rPr lang="en-US" sz="2000" b="1" dirty="0">
                <a:latin typeface="Garamond" panose="02020404030301010803" pitchFamily="18" charset="0"/>
              </a:rPr>
              <a:t>30-bedded hospital </a:t>
            </a:r>
            <a:r>
              <a:rPr lang="en-US" sz="2000" dirty="0">
                <a:latin typeface="Garamond" panose="02020404030301010803" pitchFamily="18" charset="0"/>
              </a:rPr>
              <a:t>providing </a:t>
            </a:r>
            <a:r>
              <a:rPr lang="en-US" sz="2000" b="1" dirty="0">
                <a:latin typeface="Garamond" panose="02020404030301010803" pitchFamily="18" charset="0"/>
              </a:rPr>
              <a:t>specialist care </a:t>
            </a:r>
            <a:r>
              <a:rPr lang="en-US" sz="2000" dirty="0">
                <a:latin typeface="Garamond" panose="02020404030301010803" pitchFamily="18" charset="0"/>
              </a:rPr>
              <a:t>in Medicine</a:t>
            </a:r>
            <a:r>
              <a:rPr lang="en-US" sz="2000" dirty="0" smtClean="0">
                <a:latin typeface="Garamond" panose="02020404030301010803" pitchFamily="18" charset="0"/>
              </a:rPr>
              <a:t>, Physician, Obstetrics </a:t>
            </a:r>
            <a:r>
              <a:rPr lang="en-US" sz="2000" dirty="0">
                <a:latin typeface="Garamond" panose="02020404030301010803" pitchFamily="18" charset="0"/>
              </a:rPr>
              <a:t>and Gynecology, </a:t>
            </a:r>
            <a:r>
              <a:rPr lang="en-US" sz="2000" dirty="0" smtClean="0">
                <a:latin typeface="Garamond" panose="02020404030301010803" pitchFamily="18" charset="0"/>
              </a:rPr>
              <a:t>Surgery and  Pediatrics, </a:t>
            </a:r>
            <a:r>
              <a:rPr lang="en-US" sz="2000" dirty="0">
                <a:latin typeface="Garamond" panose="02020404030301010803" pitchFamily="18" charset="0"/>
              </a:rPr>
              <a:t>and </a:t>
            </a:r>
            <a:r>
              <a:rPr lang="en-US" sz="2000" dirty="0" err="1" smtClean="0">
                <a:latin typeface="Garamond" panose="02020404030301010803" pitchFamily="18" charset="0"/>
              </a:rPr>
              <a:t>Anaesthesiologists</a:t>
            </a:r>
            <a:r>
              <a:rPr lang="en-US" sz="2000" dirty="0">
                <a:latin typeface="Garamond" panose="02020404030301010803" pitchFamily="18" charset="0"/>
              </a:rPr>
              <a:t>.</a:t>
            </a:r>
            <a:endParaRPr lang="en-US" sz="2000" dirty="0" smtClean="0">
              <a:latin typeface="Garamond" panose="02020404030301010803" pitchFamily="18" charset="0"/>
            </a:endParaRPr>
          </a:p>
          <a:p>
            <a:r>
              <a:rPr lang="en-US" sz="2000" dirty="0" smtClean="0">
                <a:latin typeface="Garamond" panose="02020404030301010803" pitchFamily="18" charset="0"/>
              </a:rPr>
              <a:t>4 </a:t>
            </a:r>
            <a:r>
              <a:rPr lang="en-US" sz="2000" dirty="0">
                <a:latin typeface="Garamond" panose="02020404030301010803" pitchFamily="18" charset="0"/>
              </a:rPr>
              <a:t>PHCs are included under each CHC thus catering to approximately 80,000 populations in tribal/hilly/desert areas and 1,20,000 population for plain </a:t>
            </a:r>
            <a:r>
              <a:rPr lang="en-US" sz="2000" dirty="0" smtClean="0">
                <a:latin typeface="Garamond" panose="02020404030301010803" pitchFamily="18" charset="0"/>
              </a:rPr>
              <a:t>areas</a:t>
            </a:r>
          </a:p>
          <a:p>
            <a:r>
              <a:rPr lang="en-IN" sz="2000" dirty="0">
                <a:latin typeface="Garamond" panose="02020404030301010803" pitchFamily="18" charset="0"/>
              </a:rPr>
              <a:t>CHCs acts as </a:t>
            </a:r>
            <a:r>
              <a:rPr lang="en-IN" sz="2000" b="1" dirty="0">
                <a:latin typeface="Garamond" panose="02020404030301010803" pitchFamily="18" charset="0"/>
              </a:rPr>
              <a:t>block level health administrative unit </a:t>
            </a:r>
            <a:r>
              <a:rPr lang="en-IN" sz="2000" dirty="0">
                <a:latin typeface="Garamond" panose="02020404030301010803" pitchFamily="18" charset="0"/>
              </a:rPr>
              <a:t>and </a:t>
            </a:r>
            <a:r>
              <a:rPr lang="en-IN" sz="2000" b="1" dirty="0">
                <a:latin typeface="Garamond" panose="02020404030301010803" pitchFamily="18" charset="0"/>
              </a:rPr>
              <a:t>gatekeeper</a:t>
            </a:r>
            <a:r>
              <a:rPr lang="en-IN" sz="2000" dirty="0">
                <a:latin typeface="Garamond" panose="02020404030301010803" pitchFamily="18" charset="0"/>
              </a:rPr>
              <a:t> for referrals to higher level of facilities-Block/Taluka/Tehsil/Circle Level.</a:t>
            </a:r>
            <a:endParaRPr lang="en-IN" sz="2000" dirty="0" smtClean="0">
              <a:latin typeface="Garamond" panose="02020404030301010803" pitchFamily="18" charset="0"/>
            </a:endParaRPr>
          </a:p>
          <a:p>
            <a:r>
              <a:rPr lang="en-IN" sz="2000" b="1" dirty="0" smtClean="0">
                <a:latin typeface="Garamond" panose="02020404030301010803" pitchFamily="18" charset="0"/>
              </a:rPr>
              <a:t>Services: </a:t>
            </a:r>
            <a:r>
              <a:rPr lang="en-IN" sz="2000" dirty="0" smtClean="0">
                <a:latin typeface="Garamond" panose="02020404030301010803" pitchFamily="18" charset="0"/>
              </a:rPr>
              <a:t>Inpatient and Outpatient services. </a:t>
            </a:r>
          </a:p>
          <a:p>
            <a:r>
              <a:rPr lang="en-IN" sz="2000" dirty="0" smtClean="0">
                <a:latin typeface="Garamond" panose="02020404030301010803" pitchFamily="18" charset="0"/>
              </a:rPr>
              <a:t>It </a:t>
            </a:r>
            <a:r>
              <a:rPr lang="en-IN" sz="2000" dirty="0">
                <a:latin typeface="Garamond" panose="02020404030301010803" pitchFamily="18" charset="0"/>
              </a:rPr>
              <a:t>should have one Operation Theatre, X-ray, Labour Room, </a:t>
            </a:r>
            <a:r>
              <a:rPr lang="en-US" sz="2000" dirty="0">
                <a:latin typeface="Garamond" panose="02020404030301010803" pitchFamily="18" charset="0"/>
              </a:rPr>
              <a:t>Blood Storage Services</a:t>
            </a:r>
            <a:r>
              <a:rPr lang="en-IN" sz="2000" dirty="0">
                <a:latin typeface="Garamond" panose="02020404030301010803" pitchFamily="18" charset="0"/>
              </a:rPr>
              <a:t> and Laboratory facilities.</a:t>
            </a:r>
          </a:p>
          <a:p>
            <a:pPr lvl="0"/>
            <a:r>
              <a:rPr lang="en-US" sz="2000" dirty="0">
                <a:latin typeface="Garamond" panose="02020404030301010803" pitchFamily="18" charset="0"/>
              </a:rPr>
              <a:t> Pharmacy-with all the essential </a:t>
            </a:r>
            <a:r>
              <a:rPr lang="en-US" sz="2000" dirty="0" smtClean="0">
                <a:latin typeface="Garamond" panose="02020404030301010803" pitchFamily="18" charset="0"/>
              </a:rPr>
              <a:t>drugs; Wards-Males </a:t>
            </a:r>
            <a:r>
              <a:rPr lang="en-US" sz="2000" dirty="0">
                <a:latin typeface="Garamond" panose="02020404030301010803" pitchFamily="18" charset="0"/>
              </a:rPr>
              <a:t>and Female; Residential </a:t>
            </a:r>
            <a:r>
              <a:rPr lang="en-US" sz="2000" dirty="0" smtClean="0">
                <a:latin typeface="Garamond" panose="02020404030301010803" pitchFamily="18" charset="0"/>
              </a:rPr>
              <a:t>Quarters. </a:t>
            </a:r>
            <a:endParaRPr lang="en-IN" sz="2000" dirty="0" smtClean="0">
              <a:latin typeface="Garamond" panose="02020404030301010803" pitchFamily="18" charset="0"/>
            </a:endParaRPr>
          </a:p>
          <a:p>
            <a:pPr lvl="0"/>
            <a:r>
              <a:rPr lang="en-IN" sz="2000" b="1" dirty="0" smtClean="0">
                <a:latin typeface="Garamond" panose="02020404030301010803" pitchFamily="18" charset="0"/>
              </a:rPr>
              <a:t>Manpower: </a:t>
            </a:r>
            <a:r>
              <a:rPr lang="en-IN" sz="2000" dirty="0">
                <a:latin typeface="Garamond" panose="02020404030301010803" pitchFamily="18" charset="0"/>
              </a:rPr>
              <a:t>CHC is required to be manned by four medical </a:t>
            </a:r>
            <a:r>
              <a:rPr lang="en-IN" sz="2000" b="1" dirty="0">
                <a:latin typeface="Garamond" panose="02020404030301010803" pitchFamily="18" charset="0"/>
              </a:rPr>
              <a:t>specialists</a:t>
            </a:r>
            <a:r>
              <a:rPr lang="en-IN" sz="2000" dirty="0">
                <a:latin typeface="Garamond" panose="02020404030301010803" pitchFamily="18" charset="0"/>
              </a:rPr>
              <a:t> i.e. </a:t>
            </a:r>
            <a:r>
              <a:rPr lang="en-IN" sz="2000" b="1" dirty="0">
                <a:latin typeface="Garamond" panose="02020404030301010803" pitchFamily="18" charset="0"/>
              </a:rPr>
              <a:t>Surgeon, Physician, </a:t>
            </a:r>
            <a:r>
              <a:rPr lang="en-IN" sz="2000" b="1" dirty="0" err="1">
                <a:latin typeface="Garamond" panose="02020404030301010803" pitchFamily="18" charset="0"/>
              </a:rPr>
              <a:t>Gynecologist</a:t>
            </a:r>
            <a:r>
              <a:rPr lang="en-IN" sz="2000" b="1" dirty="0">
                <a:latin typeface="Garamond" panose="02020404030301010803" pitchFamily="18" charset="0"/>
              </a:rPr>
              <a:t> and </a:t>
            </a:r>
            <a:r>
              <a:rPr lang="en-IN" sz="2000" b="1" dirty="0" err="1">
                <a:latin typeface="Garamond" panose="02020404030301010803" pitchFamily="18" charset="0"/>
              </a:rPr>
              <a:t>Pediatrician</a:t>
            </a:r>
            <a:r>
              <a:rPr lang="en-IN" sz="2000" b="1" dirty="0">
                <a:latin typeface="Garamond" panose="02020404030301010803" pitchFamily="18" charset="0"/>
              </a:rPr>
              <a:t> </a:t>
            </a:r>
            <a:r>
              <a:rPr lang="en-IN" sz="2000" dirty="0">
                <a:latin typeface="Garamond" panose="02020404030301010803" pitchFamily="18" charset="0"/>
              </a:rPr>
              <a:t>supported by 21 paramedical and other staff. </a:t>
            </a:r>
            <a:endParaRPr lang="en-IN" sz="2000" dirty="0" smtClean="0">
              <a:latin typeface="Garamond" panose="02020404030301010803" pitchFamily="18" charset="0"/>
            </a:endParaRPr>
          </a:p>
          <a:p>
            <a:pPr lvl="0"/>
            <a:r>
              <a:rPr lang="en-US" sz="2000" dirty="0">
                <a:latin typeface="Garamond" panose="02020404030301010803" pitchFamily="18" charset="0"/>
              </a:rPr>
              <a:t>It serves as a referral </a:t>
            </a:r>
            <a:r>
              <a:rPr lang="en-US" sz="2000" dirty="0" err="1">
                <a:latin typeface="Garamond" panose="02020404030301010803" pitchFamily="18" charset="0"/>
              </a:rPr>
              <a:t>centre</a:t>
            </a:r>
            <a:r>
              <a:rPr lang="en-US" sz="2000" dirty="0">
                <a:latin typeface="Garamond" panose="02020404030301010803" pitchFamily="18" charset="0"/>
              </a:rPr>
              <a:t> for 4 PHCs and also provides facilities for obstetric care and specialist consultation </a:t>
            </a:r>
          </a:p>
          <a:p>
            <a:pPr marL="0" indent="0">
              <a:buNone/>
            </a:pPr>
            <a:endParaRPr lang="en-US" sz="22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219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9366" y="783771"/>
            <a:ext cx="9662615" cy="466168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65473" y="5762994"/>
            <a:ext cx="4232366" cy="452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Rural Health Statistics, 2018-19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400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86075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atin typeface="Garamond" panose="02020404030301010803" pitchFamily="18" charset="0"/>
              </a:rPr>
              <a:t>Vacancy and Shortages of Specialists at CHCs</a:t>
            </a:r>
            <a:endParaRPr lang="en-US" b="1" dirty="0">
              <a:latin typeface="Garamond" panose="02020404030301010803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5085" y="1573947"/>
            <a:ext cx="7861111" cy="476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45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21113"/>
          </a:xfrm>
        </p:spPr>
        <p:txBody>
          <a:bodyPr/>
          <a:lstStyle/>
          <a:p>
            <a:r>
              <a:rPr lang="en-US" b="1" dirty="0" smtClean="0">
                <a:latin typeface="Garamond" panose="02020404030301010803" pitchFamily="18" charset="0"/>
              </a:rPr>
              <a:t>Sub District/Division Hospitals</a:t>
            </a:r>
            <a:endParaRPr lang="en-IN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538654"/>
            <a:ext cx="8915400" cy="4372568"/>
          </a:xfrm>
        </p:spPr>
        <p:txBody>
          <a:bodyPr>
            <a:norm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Sub-district (Sub-divisional) hospitals are </a:t>
            </a:r>
            <a:r>
              <a:rPr lang="en-US" b="1" dirty="0">
                <a:latin typeface="Garamond" panose="02020404030301010803" pitchFamily="18" charset="0"/>
              </a:rPr>
              <a:t>below the district </a:t>
            </a:r>
            <a:r>
              <a:rPr lang="en-US" dirty="0">
                <a:latin typeface="Garamond" panose="02020404030301010803" pitchFamily="18" charset="0"/>
              </a:rPr>
              <a:t>and above the </a:t>
            </a:r>
            <a:r>
              <a:rPr lang="en-US" b="1" dirty="0">
                <a:latin typeface="Garamond" panose="02020404030301010803" pitchFamily="18" charset="0"/>
              </a:rPr>
              <a:t>block level (CHC) hospitals </a:t>
            </a:r>
            <a:r>
              <a:rPr lang="en-US" dirty="0">
                <a:latin typeface="Garamond" panose="02020404030301010803" pitchFamily="18" charset="0"/>
              </a:rPr>
              <a:t>and act as First Referral </a:t>
            </a:r>
            <a:r>
              <a:rPr lang="en-US" dirty="0" smtClean="0">
                <a:latin typeface="Garamond" panose="02020404030301010803" pitchFamily="18" charset="0"/>
              </a:rPr>
              <a:t>Units (FRUs) </a:t>
            </a:r>
            <a:r>
              <a:rPr lang="en-US" dirty="0">
                <a:latin typeface="Garamond" panose="02020404030301010803" pitchFamily="18" charset="0"/>
              </a:rPr>
              <a:t>for the </a:t>
            </a:r>
            <a:r>
              <a:rPr lang="en-US" dirty="0" smtClean="0">
                <a:latin typeface="Garamond" panose="02020404030301010803" pitchFamily="18" charset="0"/>
              </a:rPr>
              <a:t>Tehsil/Taluk/blocks in which they are located. </a:t>
            </a:r>
          </a:p>
          <a:p>
            <a:r>
              <a:rPr lang="en-US" dirty="0">
                <a:latin typeface="Garamond" panose="02020404030301010803" pitchFamily="18" charset="0"/>
              </a:rPr>
              <a:t>They form an important link between SC, PHC and CHC on one end and District Hospitals on other end.</a:t>
            </a:r>
          </a:p>
          <a:p>
            <a:r>
              <a:rPr lang="en-US" dirty="0" smtClean="0">
                <a:latin typeface="Garamond" panose="02020404030301010803" pitchFamily="18" charset="0"/>
              </a:rPr>
              <a:t>Bed Capacity of 31 to 100 in SDH-and </a:t>
            </a:r>
            <a:r>
              <a:rPr lang="en-US" dirty="0">
                <a:latin typeface="Garamond" panose="02020404030301010803" pitchFamily="18" charset="0"/>
              </a:rPr>
              <a:t>caters to about 5-6 lakhs </a:t>
            </a:r>
            <a:r>
              <a:rPr lang="en-US" dirty="0" smtClean="0">
                <a:latin typeface="Garamond" panose="02020404030301010803" pitchFamily="18" charset="0"/>
              </a:rPr>
              <a:t>population</a:t>
            </a:r>
            <a:endParaRPr lang="en-US" dirty="0">
              <a:latin typeface="Garamond" panose="02020404030301010803" pitchFamily="18" charset="0"/>
            </a:endParaRPr>
          </a:p>
          <a:p>
            <a:r>
              <a:rPr lang="en-US" b="1" dirty="0" smtClean="0">
                <a:latin typeface="Garamond" panose="02020404030301010803" pitchFamily="18" charset="0"/>
              </a:rPr>
              <a:t>Comprehensive care: OPD, IPD, Specialist </a:t>
            </a:r>
            <a:r>
              <a:rPr lang="en-US" b="1" dirty="0">
                <a:latin typeface="Garamond" panose="02020404030301010803" pitchFamily="18" charset="0"/>
              </a:rPr>
              <a:t>services </a:t>
            </a:r>
            <a:r>
              <a:rPr lang="en-US" b="1" dirty="0" smtClean="0">
                <a:latin typeface="Garamond" panose="02020404030301010803" pitchFamily="18" charset="0"/>
              </a:rPr>
              <a:t>and emergency services </a:t>
            </a:r>
            <a:r>
              <a:rPr lang="en-US" dirty="0" smtClean="0">
                <a:latin typeface="Garamond" panose="02020404030301010803" pitchFamily="18" charset="0"/>
              </a:rPr>
              <a:t>are </a:t>
            </a:r>
            <a:r>
              <a:rPr lang="en-US" dirty="0">
                <a:latin typeface="Garamond" panose="02020404030301010803" pitchFamily="18" charset="0"/>
              </a:rPr>
              <a:t>provided through these </a:t>
            </a:r>
            <a:r>
              <a:rPr lang="en-US" dirty="0" err="1">
                <a:latin typeface="Garamond" panose="02020404030301010803" pitchFamily="18" charset="0"/>
              </a:rPr>
              <a:t>Subdistrict</a:t>
            </a:r>
            <a:r>
              <a:rPr lang="en-US" dirty="0">
                <a:latin typeface="Garamond" panose="02020404030301010803" pitchFamily="18" charset="0"/>
              </a:rPr>
              <a:t> hospitals and they receive referred cases from neighboring CHCs, PHCs and SCs</a:t>
            </a:r>
            <a:r>
              <a:rPr lang="en-US" dirty="0" smtClean="0">
                <a:latin typeface="Garamond" panose="02020404030301010803" pitchFamily="18" charset="0"/>
              </a:rPr>
              <a:t>.</a:t>
            </a:r>
          </a:p>
          <a:p>
            <a:r>
              <a:rPr lang="en-US" dirty="0" smtClean="0">
                <a:latin typeface="Garamond" panose="02020404030301010803" pitchFamily="18" charset="0"/>
              </a:rPr>
              <a:t>A staff of around 20 doctors of different specialties, 45 paramedical staff, 20 administrative staff, and support staff. </a:t>
            </a:r>
          </a:p>
          <a:p>
            <a:r>
              <a:rPr lang="en-US" dirty="0" smtClean="0">
                <a:latin typeface="Garamond" panose="02020404030301010803" pitchFamily="18" charset="0"/>
              </a:rPr>
              <a:t>For 5-10 lakhs population there should be one Sub District Hospital (IPHS 2022).</a:t>
            </a:r>
          </a:p>
        </p:txBody>
      </p:sp>
    </p:spTree>
    <p:extLst>
      <p:ext uri="{BB962C8B-B14F-4D97-AF65-F5344CB8AC3E}">
        <p14:creationId xmlns:p14="http://schemas.microsoft.com/office/powerpoint/2010/main" val="2216958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615" y="624110"/>
            <a:ext cx="9921997" cy="668359"/>
          </a:xfrm>
        </p:spPr>
        <p:txBody>
          <a:bodyPr/>
          <a:lstStyle/>
          <a:p>
            <a:r>
              <a:rPr lang="en-US" b="1" dirty="0" smtClean="0">
                <a:latin typeface="Garamond" panose="02020404030301010803" pitchFamily="18" charset="0"/>
              </a:rPr>
              <a:t>District Hospitals (DH)</a:t>
            </a:r>
            <a:endParaRPr lang="en-IN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662" y="1354015"/>
            <a:ext cx="10431950" cy="5205047"/>
          </a:xfrm>
        </p:spPr>
        <p:txBody>
          <a:bodyPr>
            <a:noAutofit/>
          </a:bodyPr>
          <a:lstStyle/>
          <a:p>
            <a:r>
              <a:rPr lang="en-US" sz="2000" dirty="0">
                <a:latin typeface="Garamond" panose="02020404030301010803" pitchFamily="18" charset="0"/>
              </a:rPr>
              <a:t>Every district should have at least </a:t>
            </a:r>
            <a:r>
              <a:rPr lang="en-US" sz="2000" b="1" dirty="0">
                <a:latin typeface="Garamond" panose="02020404030301010803" pitchFamily="18" charset="0"/>
              </a:rPr>
              <a:t>one </a:t>
            </a:r>
            <a:r>
              <a:rPr lang="en-US" sz="2000" dirty="0">
                <a:latin typeface="Garamond" panose="02020404030301010803" pitchFamily="18" charset="0"/>
              </a:rPr>
              <a:t>district </a:t>
            </a:r>
            <a:r>
              <a:rPr lang="en-US" sz="2000" dirty="0" smtClean="0">
                <a:latin typeface="Garamond" panose="02020404030301010803" pitchFamily="18" charset="0"/>
              </a:rPr>
              <a:t>hospital.</a:t>
            </a:r>
          </a:p>
          <a:p>
            <a:r>
              <a:rPr lang="en-US" sz="2000" dirty="0" smtClean="0">
                <a:latin typeface="Garamond" panose="02020404030301010803" pitchFamily="18" charset="0"/>
              </a:rPr>
              <a:t>Bed </a:t>
            </a:r>
            <a:r>
              <a:rPr lang="en-US" sz="2000" dirty="0">
                <a:latin typeface="Garamond" panose="02020404030301010803" pitchFamily="18" charset="0"/>
              </a:rPr>
              <a:t>strength </a:t>
            </a:r>
            <a:r>
              <a:rPr lang="en-US" sz="2000" dirty="0" smtClean="0">
                <a:latin typeface="Garamond" panose="02020404030301010803" pitchFamily="18" charset="0"/>
              </a:rPr>
              <a:t>varies </a:t>
            </a:r>
            <a:r>
              <a:rPr lang="en-US" sz="2000" dirty="0">
                <a:latin typeface="Garamond" panose="02020404030301010803" pitchFamily="18" charset="0"/>
              </a:rPr>
              <a:t>from </a:t>
            </a:r>
            <a:r>
              <a:rPr lang="en-US" sz="2000" b="1" dirty="0">
                <a:latin typeface="Garamond" panose="02020404030301010803" pitchFamily="18" charset="0"/>
              </a:rPr>
              <a:t>75 to 500 beds </a:t>
            </a:r>
            <a:r>
              <a:rPr lang="en-US" sz="2000" dirty="0">
                <a:latin typeface="Garamond" panose="02020404030301010803" pitchFamily="18" charset="0"/>
              </a:rPr>
              <a:t>depending on the size, terrain and population of the district</a:t>
            </a:r>
            <a:r>
              <a:rPr lang="en-US" sz="2000" dirty="0" smtClean="0">
                <a:latin typeface="Garamond" panose="02020404030301010803" pitchFamily="18" charset="0"/>
              </a:rPr>
              <a:t>.</a:t>
            </a:r>
          </a:p>
          <a:p>
            <a:r>
              <a:rPr lang="en-US" sz="2000" dirty="0" smtClean="0">
                <a:latin typeface="Garamond" panose="02020404030301010803" pitchFamily="18" charset="0"/>
              </a:rPr>
              <a:t>Provide </a:t>
            </a:r>
            <a:r>
              <a:rPr lang="en-US" sz="2000" dirty="0">
                <a:latin typeface="Garamond" panose="02020404030301010803" pitchFamily="18" charset="0"/>
              </a:rPr>
              <a:t>all basic </a:t>
            </a:r>
            <a:r>
              <a:rPr lang="en-US" sz="2000" b="1" dirty="0" smtClean="0">
                <a:latin typeface="Garamond" panose="02020404030301010803" pitchFamily="18" charset="0"/>
              </a:rPr>
              <a:t>specialty </a:t>
            </a:r>
            <a:r>
              <a:rPr lang="en-US" sz="2000" b="1" dirty="0">
                <a:latin typeface="Garamond" panose="02020404030301010803" pitchFamily="18" charset="0"/>
              </a:rPr>
              <a:t>services and </a:t>
            </a:r>
            <a:r>
              <a:rPr lang="en-US" sz="2000" b="1" dirty="0" smtClean="0">
                <a:latin typeface="Garamond" panose="02020404030301010803" pitchFamily="18" charset="0"/>
              </a:rPr>
              <a:t>develop </a:t>
            </a:r>
            <a:r>
              <a:rPr lang="en-US" sz="2000" b="1" dirty="0">
                <a:latin typeface="Garamond" panose="02020404030301010803" pitchFamily="18" charset="0"/>
              </a:rPr>
              <a:t>super-specialty </a:t>
            </a:r>
            <a:r>
              <a:rPr lang="en-US" sz="2000" b="1" dirty="0" smtClean="0">
                <a:latin typeface="Garamond" panose="02020404030301010803" pitchFamily="18" charset="0"/>
              </a:rPr>
              <a:t>services </a:t>
            </a:r>
            <a:r>
              <a:rPr lang="en-US" sz="2000" dirty="0" smtClean="0">
                <a:latin typeface="Garamond" panose="02020404030301010803" pitchFamily="18" charset="0"/>
              </a:rPr>
              <a:t>apart </a:t>
            </a:r>
            <a:r>
              <a:rPr lang="en-US" sz="2000" dirty="0">
                <a:latin typeface="Garamond" panose="02020404030301010803" pitchFamily="18" charset="0"/>
              </a:rPr>
              <a:t>from routine </a:t>
            </a:r>
            <a:r>
              <a:rPr lang="en-US" sz="2000" dirty="0" smtClean="0">
                <a:latin typeface="Garamond" panose="02020404030301010803" pitchFamily="18" charset="0"/>
              </a:rPr>
              <a:t>OPD</a:t>
            </a:r>
            <a:r>
              <a:rPr lang="en-US" sz="2000" dirty="0">
                <a:latin typeface="Garamond" panose="02020404030301010803" pitchFamily="18" charset="0"/>
              </a:rPr>
              <a:t>, </a:t>
            </a:r>
            <a:r>
              <a:rPr lang="en-US" sz="2000" dirty="0" smtClean="0">
                <a:latin typeface="Garamond" panose="02020404030301010803" pitchFamily="18" charset="0"/>
              </a:rPr>
              <a:t>indoor, emergency </a:t>
            </a:r>
            <a:r>
              <a:rPr lang="en-US" sz="2000" dirty="0">
                <a:latin typeface="Garamond" panose="02020404030301010803" pitchFamily="18" charset="0"/>
              </a:rPr>
              <a:t>s</a:t>
            </a:r>
            <a:r>
              <a:rPr lang="en-US" sz="2000" dirty="0" smtClean="0">
                <a:latin typeface="Garamond" panose="02020404030301010803" pitchFamily="18" charset="0"/>
              </a:rPr>
              <a:t>ervices, accident and trauma, dialysis and new born care. </a:t>
            </a:r>
          </a:p>
          <a:p>
            <a:r>
              <a:rPr lang="en-IN" sz="2000" b="1" dirty="0" smtClean="0">
                <a:latin typeface="Garamond" panose="02020404030301010803" pitchFamily="18" charset="0"/>
              </a:rPr>
              <a:t>Specialists </a:t>
            </a:r>
            <a:r>
              <a:rPr lang="en-IN" sz="2000" b="1" dirty="0">
                <a:latin typeface="Garamond" panose="02020404030301010803" pitchFamily="18" charset="0"/>
              </a:rPr>
              <a:t>like surgeon, physician, obstetrician and gynaecologist, paediatrician, orthopaedic </a:t>
            </a:r>
            <a:r>
              <a:rPr lang="en-IN" sz="2000" dirty="0">
                <a:latin typeface="Garamond" panose="02020404030301010803" pitchFamily="18" charset="0"/>
              </a:rPr>
              <a:t>surgeon, ophthalmologist, anaesthetist, ENT specialist and </a:t>
            </a:r>
            <a:r>
              <a:rPr lang="en-IN" sz="2000" dirty="0" smtClean="0">
                <a:latin typeface="Garamond" panose="02020404030301010803" pitchFamily="18" charset="0"/>
              </a:rPr>
              <a:t>dentist have </a:t>
            </a:r>
            <a:r>
              <a:rPr lang="en-IN" sz="2000" dirty="0">
                <a:latin typeface="Garamond" panose="02020404030301010803" pitchFamily="18" charset="0"/>
              </a:rPr>
              <a:t>been placed in the district headquarter hospital.</a:t>
            </a:r>
            <a:endParaRPr lang="en-US" sz="2000" dirty="0" smtClean="0">
              <a:latin typeface="Garamond" panose="02020404030301010803" pitchFamily="18" charset="0"/>
            </a:endParaRPr>
          </a:p>
          <a:p>
            <a:r>
              <a:rPr lang="en-US" sz="2000" dirty="0" smtClean="0">
                <a:latin typeface="Garamond" panose="02020404030301010803" pitchFamily="18" charset="0"/>
              </a:rPr>
              <a:t>Provisions </a:t>
            </a:r>
            <a:r>
              <a:rPr lang="en-US" sz="2000" dirty="0">
                <a:latin typeface="Garamond" panose="02020404030301010803" pitchFamily="18" charset="0"/>
              </a:rPr>
              <a:t>for quality assurance in </a:t>
            </a:r>
            <a:r>
              <a:rPr lang="en-US" sz="2000" b="1" dirty="0">
                <a:latin typeface="Garamond" panose="02020404030301010803" pitchFamily="18" charset="0"/>
              </a:rPr>
              <a:t>clinics, laboratories, blood bank, ward unit, pharmacies</a:t>
            </a:r>
            <a:r>
              <a:rPr lang="en-US" sz="2000" dirty="0">
                <a:latin typeface="Garamond" panose="02020404030301010803" pitchFamily="18" charset="0"/>
              </a:rPr>
              <a:t>, and accident &amp; emergency services </a:t>
            </a:r>
            <a:endParaRPr lang="en-US" sz="2000" dirty="0" smtClean="0">
              <a:latin typeface="Garamond" panose="02020404030301010803" pitchFamily="18" charset="0"/>
            </a:endParaRPr>
          </a:p>
          <a:p>
            <a:r>
              <a:rPr lang="en-US" sz="2000" dirty="0">
                <a:latin typeface="Garamond" panose="02020404030301010803" pitchFamily="18" charset="0"/>
              </a:rPr>
              <a:t>The district hospital has a critical role to play in </a:t>
            </a:r>
            <a:r>
              <a:rPr lang="en-US" sz="2000" b="1" dirty="0" smtClean="0">
                <a:latin typeface="Garamond" panose="02020404030301010803" pitchFamily="18" charset="0"/>
              </a:rPr>
              <a:t>delivery of clinical care, knowledge hub and  </a:t>
            </a:r>
            <a:r>
              <a:rPr lang="en-US" sz="2000" b="1" dirty="0">
                <a:latin typeface="Garamond" panose="02020404030301010803" pitchFamily="18" charset="0"/>
              </a:rPr>
              <a:t>health professional </a:t>
            </a:r>
            <a:r>
              <a:rPr lang="en-US" b="1" dirty="0" smtClean="0">
                <a:latin typeface="Garamond" panose="02020404030301010803" pitchFamily="18" charset="0"/>
              </a:rPr>
              <a:t>training.</a:t>
            </a:r>
            <a:endParaRPr lang="en-IN" b="1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561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08301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Population Norms for Rural Health System</a:t>
            </a:r>
            <a:endParaRPr lang="en-US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4290211"/>
              </p:ext>
            </p:extLst>
          </p:nvPr>
        </p:nvGraphicFramePr>
        <p:xfrm>
          <a:off x="2589213" y="1413164"/>
          <a:ext cx="8915400" cy="452553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9049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Health Institution</a:t>
                      </a:r>
                      <a:endParaRPr lang="en-US" sz="24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Plain</a:t>
                      </a:r>
                      <a:r>
                        <a:rPr lang="en-US" sz="24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Areas</a:t>
                      </a:r>
                      <a:endParaRPr lang="en-US" sz="2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Tribal/Hilly Areas</a:t>
                      </a:r>
                      <a:endParaRPr lang="en-US" sz="2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386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 Health </a:t>
                      </a:r>
                      <a:r>
                        <a:rPr lang="en-US" sz="2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Centres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5,000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3,000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386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Primary Health </a:t>
                      </a:r>
                      <a:r>
                        <a:rPr lang="en-US" sz="2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Centres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30,000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20,000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0498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Community Health </a:t>
                      </a:r>
                      <a:r>
                        <a:rPr lang="en-US" sz="2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Centres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1,20,000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80,000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3860">
                <a:tc>
                  <a:txBody>
                    <a:bodyPr/>
                    <a:lstStyle/>
                    <a:p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3860">
                <a:tc grid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4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Source: Rural Health Statistics, </a:t>
                      </a:r>
                      <a:r>
                        <a:rPr lang="en-IN" sz="240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MoHFW</a:t>
                      </a:r>
                      <a:r>
                        <a:rPr lang="en-IN" sz="24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Government of India, 2017</a:t>
                      </a:r>
                      <a:endParaRPr lang="en-US" sz="2400" dirty="0" smtClean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763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6507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Garamond" panose="02020404030301010803" pitchFamily="18" charset="0"/>
              </a:rPr>
              <a:t>Tertiary Teaching Hospitals and Medical Colleges</a:t>
            </a:r>
            <a:endParaRPr lang="en-IN" sz="2800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600200"/>
            <a:ext cx="8915400" cy="4311022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Garamond" panose="02020404030301010803" pitchFamily="18" charset="0"/>
              </a:rPr>
              <a:t>All India Institute of Medical Services(AIIMS-New Delhi)-1956 premier  Medical Institution and College.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I</a:t>
            </a:r>
            <a:r>
              <a:rPr lang="en-US" sz="2400" dirty="0" smtClean="0">
                <a:latin typeface="Garamond" panose="02020404030301010803" pitchFamily="18" charset="0"/>
              </a:rPr>
              <a:t>n </a:t>
            </a:r>
            <a:r>
              <a:rPr lang="en-US" sz="2400" dirty="0">
                <a:latin typeface="Garamond" panose="02020404030301010803" pitchFamily="18" charset="0"/>
              </a:rPr>
              <a:t>2006, six AIIMS-like medical institutes were announced in Patna, Bhopal, Raipur, Bhubaneswar, Jodhpur and </a:t>
            </a:r>
            <a:r>
              <a:rPr lang="en-US" sz="2400" dirty="0" err="1" smtClean="0">
                <a:latin typeface="Garamond" panose="02020404030301010803" pitchFamily="18" charset="0"/>
              </a:rPr>
              <a:t>Rishikesh</a:t>
            </a:r>
            <a:r>
              <a:rPr lang="en-US" sz="2400" dirty="0" smtClean="0">
                <a:latin typeface="Garamond" panose="02020404030301010803" pitchFamily="18" charset="0"/>
              </a:rPr>
              <a:t>.</a:t>
            </a:r>
          </a:p>
          <a:p>
            <a:r>
              <a:rPr lang="en-US" sz="2400" dirty="0" smtClean="0">
                <a:latin typeface="Garamond" panose="02020404030301010803" pitchFamily="18" charset="0"/>
              </a:rPr>
              <a:t>16 new AIIMS have been approved of which 9 will be  fully functional by 2022. </a:t>
            </a:r>
          </a:p>
          <a:p>
            <a:r>
              <a:rPr lang="en-IN" sz="2400" dirty="0" err="1">
                <a:latin typeface="Garamond" panose="02020404030301010803" pitchFamily="18" charset="0"/>
              </a:rPr>
              <a:t>Mangalagiri</a:t>
            </a:r>
            <a:r>
              <a:rPr lang="en-IN" sz="2400" dirty="0">
                <a:latin typeface="Garamond" panose="02020404030301010803" pitchFamily="18" charset="0"/>
              </a:rPr>
              <a:t> (Andhra Pradesh), Guwahati (Assam), Rajkot (Gujarat), </a:t>
            </a:r>
            <a:r>
              <a:rPr lang="en-IN" sz="2400" dirty="0" err="1">
                <a:latin typeface="Garamond" panose="02020404030301010803" pitchFamily="18" charset="0"/>
              </a:rPr>
              <a:t>Bilaspur</a:t>
            </a:r>
            <a:r>
              <a:rPr lang="en-IN" sz="2400" dirty="0">
                <a:latin typeface="Garamond" panose="02020404030301010803" pitchFamily="18" charset="0"/>
              </a:rPr>
              <a:t> (Madhya Pradesh), </a:t>
            </a:r>
            <a:r>
              <a:rPr lang="en-IN" sz="2400" dirty="0" err="1">
                <a:latin typeface="Garamond" panose="02020404030301010803" pitchFamily="18" charset="0"/>
              </a:rPr>
              <a:t>Deoghar</a:t>
            </a:r>
            <a:r>
              <a:rPr lang="en-IN" sz="2400" dirty="0">
                <a:latin typeface="Garamond" panose="02020404030301010803" pitchFamily="18" charset="0"/>
              </a:rPr>
              <a:t> (Jharkhand), Nagpur (Maharashtra), Bathinda (Punjab), Gorakhpur (Uttar Pradesh) and </a:t>
            </a:r>
            <a:r>
              <a:rPr lang="en-IN" sz="2400" dirty="0" err="1">
                <a:latin typeface="Garamond" panose="02020404030301010803" pitchFamily="18" charset="0"/>
              </a:rPr>
              <a:t>Kalyani</a:t>
            </a:r>
            <a:r>
              <a:rPr lang="en-IN" sz="2400" dirty="0">
                <a:latin typeface="Garamond" panose="02020404030301010803" pitchFamily="18" charset="0"/>
              </a:rPr>
              <a:t> in </a:t>
            </a:r>
            <a:r>
              <a:rPr lang="en-IN" sz="2400" dirty="0" smtClean="0">
                <a:latin typeface="Garamond" panose="02020404030301010803" pitchFamily="18" charset="0"/>
              </a:rPr>
              <a:t>(West Bengal)</a:t>
            </a:r>
            <a:endParaRPr lang="en-IN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72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362" y="527395"/>
            <a:ext cx="7143627" cy="738697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Garamond" panose="02020404030301010803" pitchFamily="18" charset="0"/>
              </a:rPr>
              <a:t>Inputs of Health Systems</a:t>
            </a:r>
            <a:endParaRPr lang="en-IN" sz="2400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556238"/>
            <a:ext cx="8915400" cy="43549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-</a:t>
            </a:r>
            <a:r>
              <a:rPr lang="en-US" sz="2800" dirty="0">
                <a:latin typeface="Garamond" panose="02020404030301010803" pitchFamily="18" charset="0"/>
              </a:rPr>
              <a:t>Infrastructure</a:t>
            </a:r>
            <a:endParaRPr lang="en-IN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en-US" sz="2800" dirty="0">
                <a:latin typeface="Garamond" panose="02020404030301010803" pitchFamily="18" charset="0"/>
              </a:rPr>
              <a:t>-Health Workers</a:t>
            </a:r>
          </a:p>
          <a:p>
            <a:pPr marL="0" indent="0">
              <a:buNone/>
            </a:pPr>
            <a:r>
              <a:rPr lang="en-US" sz="2800" dirty="0">
                <a:latin typeface="Garamond" panose="02020404030301010803" pitchFamily="18" charset="0"/>
              </a:rPr>
              <a:t>-Drugs</a:t>
            </a:r>
          </a:p>
          <a:p>
            <a:pPr marL="0" indent="0">
              <a:buNone/>
            </a:pPr>
            <a:r>
              <a:rPr lang="en-US" sz="2800" dirty="0" smtClean="0">
                <a:latin typeface="Garamond" panose="02020404030301010803" pitchFamily="18" charset="0"/>
              </a:rPr>
              <a:t>-Diagnostics and Equipment's</a:t>
            </a:r>
            <a:endParaRPr lang="en-US" sz="28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en-US" sz="2800" dirty="0">
                <a:latin typeface="Garamond" panose="02020404030301010803" pitchFamily="18" charset="0"/>
              </a:rPr>
              <a:t>-Health Information Systems</a:t>
            </a:r>
          </a:p>
          <a:p>
            <a:pPr marL="0" indent="0">
              <a:buNone/>
            </a:pPr>
            <a:r>
              <a:rPr lang="en-US" sz="2800" dirty="0">
                <a:latin typeface="Garamond" panose="02020404030301010803" pitchFamily="18" charset="0"/>
              </a:rPr>
              <a:t>-Finances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Combined together to provide quality health services- that are equitable, accessible, affordable and responsive to the needs of the population. </a:t>
            </a:r>
            <a:endParaRPr lang="en-IN" sz="28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6592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95257"/>
          </a:xfrm>
        </p:spPr>
        <p:txBody>
          <a:bodyPr/>
          <a:lstStyle/>
          <a:p>
            <a:r>
              <a:rPr lang="en-US" dirty="0" smtClean="0">
                <a:latin typeface="Garamond" panose="02020404030301010803" pitchFamily="18" charset="0"/>
              </a:rPr>
              <a:t>Levels of Services in Health System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9176" y="1924334"/>
            <a:ext cx="9225436" cy="3986888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Garamond" panose="02020404030301010803" pitchFamily="18" charset="0"/>
              </a:rPr>
              <a:t>Evolution of a multilevel infrastructure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Three levels of health services: Primary, Secondary and Tertiary Level of Care	</a:t>
            </a:r>
          </a:p>
          <a:p>
            <a:pPr lvl="1"/>
            <a:r>
              <a:rPr lang="en-US" sz="2800" dirty="0" smtClean="0">
                <a:latin typeface="Garamond" panose="02020404030301010803" pitchFamily="18" charset="0"/>
              </a:rPr>
              <a:t>Pyramidal regionalization of health services</a:t>
            </a:r>
          </a:p>
          <a:p>
            <a:pPr lvl="1"/>
            <a:r>
              <a:rPr lang="en-US" sz="2800" dirty="0" smtClean="0">
                <a:latin typeface="Garamond" panose="02020404030301010803" pitchFamily="18" charset="0"/>
              </a:rPr>
              <a:t>The right mix of competence and health care technology</a:t>
            </a:r>
          </a:p>
          <a:p>
            <a:pPr lvl="1"/>
            <a:r>
              <a:rPr lang="en-US" sz="2800" dirty="0" smtClean="0">
                <a:latin typeface="Garamond" panose="02020404030301010803" pitchFamily="18" charset="0"/>
              </a:rPr>
              <a:t>Competence and technological needs and uses must be carefully defined to achieve the widest application to the largest population. </a:t>
            </a:r>
            <a:endParaRPr lang="en-US" sz="28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811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aramond" panose="02020404030301010803" pitchFamily="18" charset="0"/>
              </a:rPr>
              <a:t>Primary Level Care</a:t>
            </a:r>
            <a:endParaRPr lang="en-US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255595"/>
            <a:ext cx="8915400" cy="4655628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Garamond" panose="02020404030301010803" pitchFamily="18" charset="0"/>
              </a:rPr>
              <a:t>First contact point.</a:t>
            </a:r>
          </a:p>
          <a:p>
            <a:r>
              <a:rPr lang="en-US" sz="2400" dirty="0" smtClean="0">
                <a:latin typeface="Garamond" panose="02020404030301010803" pitchFamily="18" charset="0"/>
              </a:rPr>
              <a:t>Serves a defined community/area (PHC and their Sub </a:t>
            </a:r>
            <a:r>
              <a:rPr lang="en-US" sz="2400" dirty="0" err="1" smtClean="0">
                <a:latin typeface="Garamond" panose="02020404030301010803" pitchFamily="18" charset="0"/>
              </a:rPr>
              <a:t>Centres</a:t>
            </a:r>
            <a:r>
              <a:rPr lang="en-US" sz="2400" dirty="0" smtClean="0">
                <a:latin typeface="Garamond" panose="02020404030301010803" pitchFamily="18" charset="0"/>
              </a:rPr>
              <a:t>, Health and Wellness </a:t>
            </a:r>
            <a:r>
              <a:rPr lang="en-US" sz="2400" dirty="0" err="1" smtClean="0">
                <a:latin typeface="Garamond" panose="02020404030301010803" pitchFamily="18" charset="0"/>
              </a:rPr>
              <a:t>Centres</a:t>
            </a:r>
            <a:r>
              <a:rPr lang="en-US" sz="2400" dirty="0" smtClean="0">
                <a:latin typeface="Garamond" panose="02020404030301010803" pitchFamily="18" charset="0"/>
              </a:rPr>
              <a:t>, Dispensaries and Health Posts).</a:t>
            </a:r>
          </a:p>
          <a:p>
            <a:r>
              <a:rPr lang="en-US" sz="2400" dirty="0" smtClean="0">
                <a:latin typeface="Garamond" panose="02020404030301010803" pitchFamily="18" charset="0"/>
              </a:rPr>
              <a:t>Functions of the PHC range from curative to preventive and promotive activities.</a:t>
            </a:r>
          </a:p>
          <a:p>
            <a:r>
              <a:rPr lang="en-US" sz="2400" dirty="0" smtClean="0">
                <a:latin typeface="Garamond" panose="02020404030301010803" pitchFamily="18" charset="0"/>
              </a:rPr>
              <a:t>Carries out simple diagnostics and curative activities for patients</a:t>
            </a:r>
          </a:p>
          <a:p>
            <a:r>
              <a:rPr lang="en-US" sz="2400" dirty="0" smtClean="0">
                <a:latin typeface="Garamond" panose="02020404030301010803" pitchFamily="18" charset="0"/>
              </a:rPr>
              <a:t>Normally has no beds(except few for emergencies and maternity care)</a:t>
            </a:r>
          </a:p>
          <a:p>
            <a:r>
              <a:rPr lang="en-US" sz="2400" dirty="0" smtClean="0">
                <a:latin typeface="Garamond" panose="02020404030301010803" pitchFamily="18" charset="0"/>
              </a:rPr>
              <a:t>May/may not have a physician, nurse assisted by auxiliary health workers</a:t>
            </a:r>
          </a:p>
          <a:p>
            <a:r>
              <a:rPr lang="en-US" sz="2400" dirty="0" smtClean="0">
                <a:latin typeface="Garamond" panose="02020404030301010803" pitchFamily="18" charset="0"/>
              </a:rPr>
              <a:t>Low technology, simple equipment's </a:t>
            </a:r>
          </a:p>
          <a:p>
            <a:endParaRPr lang="en-U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4767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36200"/>
          </a:xfrm>
        </p:spPr>
        <p:txBody>
          <a:bodyPr/>
          <a:lstStyle/>
          <a:p>
            <a:r>
              <a:rPr lang="en-US" dirty="0" smtClean="0">
                <a:latin typeface="Garamond" panose="02020404030301010803" pitchFamily="18" charset="0"/>
              </a:rPr>
              <a:t>Secondary Level Care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760561"/>
            <a:ext cx="8915400" cy="5097439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Garamond" panose="02020404030301010803" pitchFamily="18" charset="0"/>
              </a:rPr>
              <a:t>Secondary level </a:t>
            </a:r>
            <a:r>
              <a:rPr lang="en-US" sz="2800" b="1" dirty="0" smtClean="0">
                <a:latin typeface="Garamond" panose="02020404030301010803" pitchFamily="18" charset="0"/>
              </a:rPr>
              <a:t>REFERRAL CARE </a:t>
            </a:r>
            <a:r>
              <a:rPr lang="en-US" sz="2800" dirty="0" smtClean="0">
                <a:latin typeface="Garamond" panose="02020404030301010803" pitchFamily="18" charset="0"/>
              </a:rPr>
              <a:t>available through CHCs and district hospitals.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A recognized referral facility providing a 24 hour medical care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Deals with more complex problems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Represents a high level of competence(more specialists) than the source of referral.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More beds and sophisticated technology in terms of diagnostic and treatment than the source of referral. </a:t>
            </a:r>
          </a:p>
        </p:txBody>
      </p:sp>
    </p:spTree>
    <p:extLst>
      <p:ext uri="{BB962C8B-B14F-4D97-AF65-F5344CB8AC3E}">
        <p14:creationId xmlns:p14="http://schemas.microsoft.com/office/powerpoint/2010/main" val="18921956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-163773"/>
            <a:ext cx="8911687" cy="1280890"/>
          </a:xfrm>
        </p:spPr>
        <p:txBody>
          <a:bodyPr/>
          <a:lstStyle/>
          <a:p>
            <a:r>
              <a:rPr lang="en-US" b="1" dirty="0" smtClean="0">
                <a:latin typeface="Garamond" panose="02020404030301010803" pitchFamily="18" charset="0"/>
              </a:rPr>
              <a:t>Tertiary Level Care	</a:t>
            </a:r>
            <a:endParaRPr lang="en-US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280890"/>
            <a:ext cx="8915400" cy="4630332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Garamond" panose="02020404030301010803" pitchFamily="18" charset="0"/>
              </a:rPr>
              <a:t>Most sophisticated hospital located in national or state capital or other big city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Typically a University Teaching Hospital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Providing the highest level of medical care available in the country or a region.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Super Specialist Care with centralized expertise and high-end advanced technology</a:t>
            </a:r>
          </a:p>
          <a:p>
            <a:r>
              <a:rPr lang="en-US" sz="2800" dirty="0" smtClean="0">
                <a:latin typeface="Garamond" panose="02020404030301010803" pitchFamily="18" charset="0"/>
              </a:rPr>
              <a:t>Is a resource for education, training and consultation. </a:t>
            </a:r>
            <a:endParaRPr lang="en-US" sz="28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4314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03528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Garamond" panose="02020404030301010803" pitchFamily="18" charset="0"/>
              </a:rPr>
              <a:t>Three Tier Structure of Public Health Services </a:t>
            </a:r>
            <a:endParaRPr lang="en-IN" sz="2400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389185"/>
            <a:ext cx="8915400" cy="4522037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Garamond" panose="02020404030301010803" pitchFamily="18" charset="0"/>
              </a:rPr>
              <a:t>Primary care services: </a:t>
            </a:r>
            <a:r>
              <a:rPr lang="en-US" sz="2400" dirty="0" smtClean="0">
                <a:latin typeface="Garamond" panose="02020404030301010803" pitchFamily="18" charset="0"/>
              </a:rPr>
              <a:t>Provided by the Sub </a:t>
            </a:r>
            <a:r>
              <a:rPr lang="en-US" sz="2400" dirty="0" err="1" smtClean="0">
                <a:latin typeface="Garamond" panose="02020404030301010803" pitchFamily="18" charset="0"/>
              </a:rPr>
              <a:t>Centres</a:t>
            </a:r>
            <a:r>
              <a:rPr lang="en-US" sz="2400" dirty="0" smtClean="0">
                <a:latin typeface="Garamond" panose="02020404030301010803" pitchFamily="18" charset="0"/>
              </a:rPr>
              <a:t>, Health and Wellness </a:t>
            </a:r>
            <a:r>
              <a:rPr lang="en-US" sz="2400" dirty="0" err="1" smtClean="0">
                <a:latin typeface="Garamond" panose="02020404030301010803" pitchFamily="18" charset="0"/>
              </a:rPr>
              <a:t>Centres</a:t>
            </a:r>
            <a:r>
              <a:rPr lang="en-US" sz="2400" dirty="0" smtClean="0">
                <a:latin typeface="Garamond" panose="02020404030301010803" pitchFamily="18" charset="0"/>
              </a:rPr>
              <a:t> and the Primary Health </a:t>
            </a:r>
            <a:r>
              <a:rPr lang="en-US" sz="2400" dirty="0" err="1" smtClean="0">
                <a:latin typeface="Garamond" panose="02020404030301010803" pitchFamily="18" charset="0"/>
              </a:rPr>
              <a:t>Centres</a:t>
            </a:r>
            <a:r>
              <a:rPr lang="en-US" sz="2400" dirty="0" smtClean="0">
                <a:latin typeface="Garamond" panose="02020404030301010803" pitchFamily="18" charset="0"/>
              </a:rPr>
              <a:t>.</a:t>
            </a:r>
          </a:p>
          <a:p>
            <a:r>
              <a:rPr lang="en-US" sz="2400" b="1" dirty="0" smtClean="0">
                <a:latin typeface="Garamond" panose="02020404030301010803" pitchFamily="18" charset="0"/>
              </a:rPr>
              <a:t>Secondary care services: </a:t>
            </a:r>
            <a:r>
              <a:rPr lang="en-US" sz="2400" dirty="0" smtClean="0">
                <a:latin typeface="Garamond" panose="02020404030301010803" pitchFamily="18" charset="0"/>
              </a:rPr>
              <a:t>Community Health </a:t>
            </a:r>
            <a:r>
              <a:rPr lang="en-US" sz="2400" dirty="0" err="1" smtClean="0">
                <a:latin typeface="Garamond" panose="02020404030301010803" pitchFamily="18" charset="0"/>
              </a:rPr>
              <a:t>Centres</a:t>
            </a:r>
            <a:r>
              <a:rPr lang="en-US" sz="2400" dirty="0" smtClean="0">
                <a:latin typeface="Garamond" panose="02020404030301010803" pitchFamily="18" charset="0"/>
              </a:rPr>
              <a:t>, Sub District Hospitals and District Hospitals. </a:t>
            </a:r>
          </a:p>
          <a:p>
            <a:r>
              <a:rPr lang="en-US" sz="2400" b="1" dirty="0" smtClean="0">
                <a:latin typeface="Garamond" panose="02020404030301010803" pitchFamily="18" charset="0"/>
              </a:rPr>
              <a:t>Tertiary care services</a:t>
            </a:r>
            <a:r>
              <a:rPr lang="en-US" sz="2400" dirty="0" smtClean="0">
                <a:latin typeface="Garamond" panose="02020404030301010803" pitchFamily="18" charset="0"/>
              </a:rPr>
              <a:t>: Medical Colleges and Teaching Hospitals</a:t>
            </a:r>
          </a:p>
          <a:p>
            <a:pPr marL="0" indent="0">
              <a:buNone/>
            </a:pPr>
            <a:endParaRPr lang="en-US" sz="24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Garamond" panose="02020404030301010803" pitchFamily="18" charset="0"/>
              </a:rPr>
              <a:t>To provide continuity of care and integrated healthcare to population</a:t>
            </a:r>
          </a:p>
        </p:txBody>
      </p:sp>
    </p:spTree>
    <p:extLst>
      <p:ext uri="{BB962C8B-B14F-4D97-AF65-F5344CB8AC3E}">
        <p14:creationId xmlns:p14="http://schemas.microsoft.com/office/powerpoint/2010/main" val="18584992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9823" y="200298"/>
            <a:ext cx="10515600" cy="452846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latin typeface="Garamond" panose="02020404030301010803" pitchFamily="18" charset="0"/>
              </a:rPr>
              <a:t>Contd</a:t>
            </a:r>
            <a:r>
              <a:rPr lang="en-US" b="1" dirty="0" smtClean="0">
                <a:latin typeface="Garamond" panose="02020404030301010803" pitchFamily="18" charset="0"/>
              </a:rPr>
              <a:t>	</a:t>
            </a:r>
            <a:endParaRPr lang="en-US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18606"/>
            <a:ext cx="10515600" cy="5358357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Garamond" panose="02020404030301010803" pitchFamily="18" charset="0"/>
              </a:rPr>
              <a:t>Logic of having levels of care is to judiciously use</a:t>
            </a:r>
          </a:p>
          <a:p>
            <a:pPr lvl="1"/>
            <a:r>
              <a:rPr lang="en-US" sz="2800" dirty="0" smtClean="0">
                <a:latin typeface="Garamond" panose="02020404030301010803" pitchFamily="18" charset="0"/>
              </a:rPr>
              <a:t>Technology</a:t>
            </a:r>
          </a:p>
          <a:p>
            <a:pPr lvl="1"/>
            <a:r>
              <a:rPr lang="en-US" sz="2800" dirty="0" smtClean="0">
                <a:latin typeface="Garamond" panose="02020404030301010803" pitchFamily="18" charset="0"/>
              </a:rPr>
              <a:t>Skills to satisfy the health needs, so that the majority of People have improved healthcare</a:t>
            </a:r>
          </a:p>
          <a:p>
            <a:pPr lvl="1"/>
            <a:r>
              <a:rPr lang="en-US" sz="2800" dirty="0" smtClean="0">
                <a:latin typeface="Garamond" panose="02020404030301010803" pitchFamily="18" charset="0"/>
              </a:rPr>
              <a:t>Resources</a:t>
            </a:r>
          </a:p>
          <a:p>
            <a:pPr lvl="1"/>
            <a:r>
              <a:rPr lang="en-US" sz="2800" dirty="0" smtClean="0">
                <a:latin typeface="Garamond" panose="02020404030301010803" pitchFamily="18" charset="0"/>
              </a:rPr>
              <a:t>Basic Services at the grassroots</a:t>
            </a:r>
          </a:p>
          <a:p>
            <a:pPr lvl="1"/>
            <a:r>
              <a:rPr lang="en-US" sz="2800" dirty="0" smtClean="0">
                <a:latin typeface="Garamond" panose="02020404030301010803" pitchFamily="18" charset="0"/>
              </a:rPr>
              <a:t>High Tech-More Expensive-Located at the Central Level-Can cover large number of people. </a:t>
            </a:r>
          </a:p>
        </p:txBody>
      </p:sp>
    </p:spTree>
    <p:extLst>
      <p:ext uri="{BB962C8B-B14F-4D97-AF65-F5344CB8AC3E}">
        <p14:creationId xmlns:p14="http://schemas.microsoft.com/office/powerpoint/2010/main" val="4020210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1195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latin typeface="Garamond" panose="02020404030301010803" pitchFamily="18" charset="0"/>
              </a:rPr>
              <a:t>Combining Services: Promotive, Preventive, Curative and Rehabilitative </a:t>
            </a:r>
            <a:endParaRPr lang="en-US" sz="2400" b="1" dirty="0">
              <a:latin typeface="Garamond" panose="020204040303010108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7280"/>
            <a:ext cx="10515600" cy="507968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Garamond" panose="02020404030301010803" pitchFamily="18" charset="0"/>
              </a:rPr>
              <a:t>FOUR Stages: </a:t>
            </a:r>
          </a:p>
          <a:p>
            <a:pPr marL="0" indent="0">
              <a:buNone/>
            </a:pPr>
            <a:r>
              <a:rPr lang="en-US" dirty="0" smtClean="0">
                <a:latin typeface="Garamond" panose="02020404030301010803" pitchFamily="18" charset="0"/>
              </a:rPr>
              <a:t>No Disease----Disease----Disability------Death</a:t>
            </a:r>
          </a:p>
          <a:p>
            <a:pPr marL="0" indent="0">
              <a:buNone/>
            </a:pPr>
            <a:endParaRPr lang="en-US" sz="24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Garamond" panose="02020404030301010803" pitchFamily="18" charset="0"/>
              </a:rPr>
              <a:t>Promote Health</a:t>
            </a:r>
            <a:r>
              <a:rPr lang="en-US" sz="2400" dirty="0" smtClean="0">
                <a:latin typeface="Garamond" panose="02020404030301010803" pitchFamily="18" charset="0"/>
              </a:rPr>
              <a:t>: 		Improve the general level of health and wellbeing so that conditions of disease process are prevented.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Garamond" panose="02020404030301010803" pitchFamily="18" charset="0"/>
              </a:rPr>
              <a:t>Preventive Services: </a:t>
            </a:r>
            <a:r>
              <a:rPr lang="en-US" sz="2400" dirty="0" smtClean="0">
                <a:latin typeface="Garamond" panose="02020404030301010803" pitchFamily="18" charset="0"/>
              </a:rPr>
              <a:t>	Interventions so that we do not contract or develop disease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Garamond" panose="02020404030301010803" pitchFamily="18" charset="0"/>
              </a:rPr>
              <a:t>Curative Services: </a:t>
            </a:r>
            <a:r>
              <a:rPr lang="en-US" sz="2400" dirty="0" smtClean="0">
                <a:latin typeface="Garamond" panose="02020404030301010803" pitchFamily="18" charset="0"/>
              </a:rPr>
              <a:t>		Medical Treatment and Cure</a:t>
            </a:r>
          </a:p>
          <a:p>
            <a:pPr marL="0" indent="0">
              <a:buNone/>
            </a:pPr>
            <a:endParaRPr lang="en-US" sz="24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Garamond" panose="02020404030301010803" pitchFamily="18" charset="0"/>
              </a:rPr>
              <a:t>Rehabilitative Services</a:t>
            </a:r>
            <a:r>
              <a:rPr lang="en-US" sz="2400" dirty="0" smtClean="0">
                <a:latin typeface="Garamond" panose="02020404030301010803" pitchFamily="18" charset="0"/>
              </a:rPr>
              <a:t>: 	Rehabilitation of patients after surgery</a:t>
            </a:r>
            <a:endParaRPr lang="en-US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0817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874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836023"/>
            <a:ext cx="9562010" cy="5181599"/>
          </a:xfrm>
        </p:spPr>
      </p:pic>
    </p:spTree>
    <p:extLst>
      <p:ext uri="{BB962C8B-B14F-4D97-AF65-F5344CB8AC3E}">
        <p14:creationId xmlns:p14="http://schemas.microsoft.com/office/powerpoint/2010/main" val="182832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90884"/>
          </a:xfrm>
        </p:spPr>
        <p:txBody>
          <a:bodyPr>
            <a:normAutofit fontScale="90000"/>
          </a:bodyPr>
          <a:lstStyle/>
          <a:p>
            <a:r>
              <a:rPr lang="en-US" sz="2800" b="1" dirty="0" smtClean="0">
                <a:latin typeface="Garamond" panose="02020404030301010803" pitchFamily="18" charset="0"/>
              </a:rPr>
              <a:t>Average Population Covered by Health Facility in India 2019</a:t>
            </a:r>
            <a:endParaRPr lang="en-US" sz="2800" b="1" dirty="0">
              <a:latin typeface="Garamond" panose="02020404030301010803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379155"/>
            <a:ext cx="8915400" cy="328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5575" y="557349"/>
            <a:ext cx="8911687" cy="790302"/>
          </a:xfrm>
        </p:spPr>
        <p:txBody>
          <a:bodyPr/>
          <a:lstStyle/>
          <a:p>
            <a:r>
              <a:rPr lang="en-US" b="1" dirty="0" smtClean="0">
                <a:latin typeface="Garamond" panose="02020404030301010803" pitchFamily="18" charset="0"/>
              </a:rPr>
              <a:t>Sub Health </a:t>
            </a:r>
            <a:r>
              <a:rPr lang="en-US" b="1" dirty="0" err="1" smtClean="0">
                <a:latin typeface="Garamond" panose="02020404030301010803" pitchFamily="18" charset="0"/>
              </a:rPr>
              <a:t>Centres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2846" y="1254034"/>
            <a:ext cx="6450230" cy="5172892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IN" dirty="0">
                <a:latin typeface="Garamond" panose="02020404030301010803" pitchFamily="18" charset="0"/>
              </a:rPr>
              <a:t>It is the </a:t>
            </a:r>
            <a:r>
              <a:rPr lang="en-IN" b="1" dirty="0">
                <a:latin typeface="Garamond" panose="02020404030301010803" pitchFamily="18" charset="0"/>
              </a:rPr>
              <a:t>first contact point </a:t>
            </a:r>
            <a:r>
              <a:rPr lang="en-IN" dirty="0">
                <a:latin typeface="Garamond" panose="02020404030301010803" pitchFamily="18" charset="0"/>
              </a:rPr>
              <a:t>between the health care system of India and the community. </a:t>
            </a:r>
          </a:p>
          <a:p>
            <a:pPr lvl="0"/>
            <a:r>
              <a:rPr lang="en-US" dirty="0">
                <a:latin typeface="Garamond" panose="02020404030301010803" pitchFamily="18" charset="0"/>
              </a:rPr>
              <a:t>The Sub-</a:t>
            </a:r>
            <a:r>
              <a:rPr lang="en-US" dirty="0" err="1">
                <a:latin typeface="Garamond" panose="02020404030301010803" pitchFamily="18" charset="0"/>
              </a:rPr>
              <a:t>centres</a:t>
            </a:r>
            <a:r>
              <a:rPr lang="en-US" dirty="0">
                <a:latin typeface="Garamond" panose="02020404030301010803" pitchFamily="18" charset="0"/>
              </a:rPr>
              <a:t> are vital peripheral institutions for providing primary health care to the people at the grassroots level.</a:t>
            </a:r>
          </a:p>
          <a:p>
            <a:pPr lvl="0"/>
            <a:r>
              <a:rPr lang="en-US" dirty="0">
                <a:latin typeface="Garamond" panose="02020404030301010803" pitchFamily="18" charset="0"/>
              </a:rPr>
              <a:t>Provide services in relation to maternal and child health, family welfare, nutrition, immunization, </a:t>
            </a:r>
            <a:r>
              <a:rPr lang="en-US" dirty="0" err="1">
                <a:latin typeface="Garamond" panose="02020404030301010803" pitchFamily="18" charset="0"/>
              </a:rPr>
              <a:t>diarrhoea</a:t>
            </a:r>
            <a:r>
              <a:rPr lang="en-US" dirty="0">
                <a:latin typeface="Garamond" panose="02020404030301010803" pitchFamily="18" charset="0"/>
              </a:rPr>
              <a:t> control and control of communicable diseases </a:t>
            </a:r>
            <a:r>
              <a:rPr lang="en-US" dirty="0" err="1">
                <a:latin typeface="Garamond" panose="02020404030301010803" pitchFamily="18" charset="0"/>
              </a:rPr>
              <a:t>programmes</a:t>
            </a:r>
            <a:r>
              <a:rPr lang="en-US" dirty="0">
                <a:latin typeface="Garamond" panose="02020404030301010803" pitchFamily="18" charset="0"/>
              </a:rPr>
              <a:t>.</a:t>
            </a:r>
          </a:p>
          <a:p>
            <a:pPr fontAlgn="base"/>
            <a:r>
              <a:rPr lang="en-IN" b="1" dirty="0">
                <a:latin typeface="Garamond" panose="02020404030301010803" pitchFamily="18" charset="0"/>
              </a:rPr>
              <a:t>Manpower:</a:t>
            </a:r>
            <a:r>
              <a:rPr lang="en-IN" dirty="0">
                <a:latin typeface="Garamond" panose="02020404030301010803" pitchFamily="18" charset="0"/>
              </a:rPr>
              <a:t> </a:t>
            </a:r>
            <a:r>
              <a:rPr lang="en-US" dirty="0">
                <a:latin typeface="Garamond" panose="02020404030301010803" pitchFamily="18" charset="0"/>
              </a:rPr>
              <a:t>One  Auxiliary Nurse Midwife(ANM); One Male Health Worker also known as Multi-Purpose Worker(MPW).</a:t>
            </a:r>
          </a:p>
          <a:p>
            <a:pPr fontAlgn="base"/>
            <a:r>
              <a:rPr lang="en-US" dirty="0">
                <a:latin typeface="Garamond" panose="02020404030301010803" pitchFamily="18" charset="0"/>
              </a:rPr>
              <a:t>One lady health visitor (LHV) is entrusted with the task of supervision of six Sub </a:t>
            </a:r>
            <a:r>
              <a:rPr lang="en-US" dirty="0" err="1">
                <a:latin typeface="Garamond" panose="02020404030301010803" pitchFamily="18" charset="0"/>
              </a:rPr>
              <a:t>Centres</a:t>
            </a:r>
            <a:r>
              <a:rPr lang="en-US" dirty="0">
                <a:latin typeface="Garamond" panose="02020404030301010803" pitchFamily="18" charset="0"/>
              </a:rPr>
              <a:t>.</a:t>
            </a:r>
          </a:p>
          <a:p>
            <a:pPr lvl="0" fontAlgn="base"/>
            <a:r>
              <a:rPr lang="en-IN" dirty="0">
                <a:latin typeface="Garamond" panose="02020404030301010803" pitchFamily="18" charset="0"/>
              </a:rPr>
              <a:t>A Medical Officer (MO) from the PHC will either visit the Sub Centre either once or twice in a month.</a:t>
            </a:r>
          </a:p>
          <a:p>
            <a:pPr fontAlgn="base"/>
            <a:r>
              <a:rPr lang="en-US" dirty="0">
                <a:latin typeface="Garamond" panose="02020404030301010803" pitchFamily="18" charset="0"/>
              </a:rPr>
              <a:t>A Sub-Centre must have its own </a:t>
            </a:r>
            <a:r>
              <a:rPr lang="en-US" b="1" dirty="0">
                <a:latin typeface="Garamond" panose="02020404030301010803" pitchFamily="18" charset="0"/>
              </a:rPr>
              <a:t>building </a:t>
            </a:r>
            <a:r>
              <a:rPr lang="en-US" dirty="0">
                <a:latin typeface="Garamond" panose="02020404030301010803" pitchFamily="18" charset="0"/>
              </a:rPr>
              <a:t>with separate rooms for observation, clinic and residence of the ANM</a:t>
            </a:r>
          </a:p>
          <a:p>
            <a:pPr fontAlgn="base"/>
            <a:r>
              <a:rPr lang="en-US" b="1" i="1" dirty="0">
                <a:latin typeface="Garamond" panose="02020404030301010803" pitchFamily="18" charset="0"/>
              </a:rPr>
              <a:t>As on 31st March, 2019, there are 157411 numbers of rural SCs functional in the country. </a:t>
            </a:r>
            <a:endParaRPr lang="en-US" dirty="0">
              <a:latin typeface="Garamond" panose="02020404030301010803" pitchFamily="18" charset="0"/>
            </a:endParaRPr>
          </a:p>
          <a:p>
            <a:pPr lvl="0" fontAlgn="base"/>
            <a:endParaRPr lang="en-US" dirty="0">
              <a:latin typeface="Garamond" panose="02020404030301010803" pitchFamily="18" charset="0"/>
            </a:endParaRP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16" y="1254034"/>
            <a:ext cx="4313238" cy="3413760"/>
          </a:xfrm>
        </p:spPr>
      </p:pic>
      <p:sp>
        <p:nvSpPr>
          <p:cNvPr id="6" name="Rectangle 5"/>
          <p:cNvSpPr/>
          <p:nvPr/>
        </p:nvSpPr>
        <p:spPr>
          <a:xfrm>
            <a:off x="7350533" y="4815840"/>
            <a:ext cx="4284118" cy="9579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Outpatients at the health sub-</a:t>
            </a:r>
            <a:r>
              <a:rPr lang="en-US" sz="1600" dirty="0" err="1"/>
              <a:t>centre</a:t>
            </a:r>
            <a:r>
              <a:rPr lang="en-US" sz="1600" dirty="0"/>
              <a:t> at </a:t>
            </a:r>
            <a:r>
              <a:rPr lang="en-US" sz="1600" dirty="0" err="1"/>
              <a:t>Viralimalai</a:t>
            </a:r>
            <a:r>
              <a:rPr lang="en-US" sz="1600" dirty="0"/>
              <a:t> block in </a:t>
            </a:r>
            <a:r>
              <a:rPr lang="en-US" sz="1600" dirty="0" err="1"/>
              <a:t>Pudukottai</a:t>
            </a:r>
            <a:r>
              <a:rPr lang="en-US" sz="1600" dirty="0"/>
              <a:t> district in Tamil Nadu. </a:t>
            </a:r>
            <a:endParaRPr lang="en-US" sz="1600" dirty="0" smtClean="0"/>
          </a:p>
          <a:p>
            <a:pPr algn="ctr"/>
            <a:r>
              <a:rPr lang="en-US" sz="1600" dirty="0" smtClean="0"/>
              <a:t>Source: Scroll.in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79917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146" y="235130"/>
            <a:ext cx="8911687" cy="55734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From SCs to HWCs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4138" y="1349829"/>
            <a:ext cx="6746610" cy="5155473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Garamond" panose="02020404030301010803" pitchFamily="18" charset="0"/>
              </a:rPr>
              <a:t>Sub-</a:t>
            </a:r>
            <a:r>
              <a:rPr lang="en-US" sz="2400" dirty="0" err="1" smtClean="0">
                <a:latin typeface="Garamond" panose="02020404030301010803" pitchFamily="18" charset="0"/>
              </a:rPr>
              <a:t>centres</a:t>
            </a:r>
            <a:r>
              <a:rPr lang="en-US" sz="2400" dirty="0" smtClean="0">
                <a:latin typeface="Garamond" panose="02020404030301010803" pitchFamily="18" charset="0"/>
              </a:rPr>
              <a:t> </a:t>
            </a:r>
            <a:r>
              <a:rPr lang="en-US" sz="2400" dirty="0">
                <a:latin typeface="Garamond" panose="02020404030301010803" pitchFamily="18" charset="0"/>
              </a:rPr>
              <a:t>are expected to provide promotive, preventive and few curative primary health care services</a:t>
            </a:r>
          </a:p>
          <a:p>
            <a:r>
              <a:rPr lang="en-US" sz="2400" dirty="0">
                <a:latin typeface="Garamond" panose="02020404030301010803" pitchFamily="18" charset="0"/>
              </a:rPr>
              <a:t>Focus in on providing </a:t>
            </a:r>
            <a:r>
              <a:rPr lang="en-US" sz="2400" b="1" dirty="0">
                <a:latin typeface="Garamond" panose="02020404030301010803" pitchFamily="18" charset="0"/>
              </a:rPr>
              <a:t>Outreach Services</a:t>
            </a:r>
            <a:r>
              <a:rPr lang="en-US" sz="2400" dirty="0">
                <a:latin typeface="Garamond" panose="02020404030301010803" pitchFamily="18" charset="0"/>
              </a:rPr>
              <a:t>-Door to Door visits </a:t>
            </a:r>
          </a:p>
          <a:p>
            <a:pPr fontAlgn="base"/>
            <a:r>
              <a:rPr lang="en-US" sz="2400" dirty="0">
                <a:latin typeface="Garamond" panose="02020404030301010803" pitchFamily="18" charset="0"/>
              </a:rPr>
              <a:t>Maternal and Child Health;  Nutrition </a:t>
            </a:r>
            <a:r>
              <a:rPr lang="en-US" sz="2400" dirty="0" err="1">
                <a:latin typeface="Garamond" panose="02020404030301010803" pitchFamily="18" charset="0"/>
              </a:rPr>
              <a:t>Diarrhoea</a:t>
            </a:r>
            <a:r>
              <a:rPr lang="en-US" sz="2400" dirty="0">
                <a:latin typeface="Garamond" panose="02020404030301010803" pitchFamily="18" charset="0"/>
              </a:rPr>
              <a:t> Control, Family Welfare, </a:t>
            </a:r>
            <a:r>
              <a:rPr lang="en-US" sz="2400" dirty="0" smtClean="0">
                <a:latin typeface="Garamond" panose="02020404030301010803" pitchFamily="18" charset="0"/>
              </a:rPr>
              <a:t>Immunization, Control </a:t>
            </a:r>
            <a:r>
              <a:rPr lang="en-US" sz="2400" dirty="0">
                <a:latin typeface="Garamond" panose="02020404030301010803" pitchFamily="18" charset="0"/>
              </a:rPr>
              <a:t>of Communicable  and Non Communicable Diseases </a:t>
            </a:r>
            <a:endParaRPr lang="en-US" sz="2400" dirty="0" smtClean="0">
              <a:latin typeface="Garamond" panose="02020404030301010803" pitchFamily="18" charset="0"/>
            </a:endParaRPr>
          </a:p>
          <a:p>
            <a:pPr fontAlgn="base"/>
            <a:r>
              <a:rPr lang="en-US" sz="2400" dirty="0" smtClean="0">
                <a:latin typeface="Garamond" panose="02020404030301010803" pitchFamily="18" charset="0"/>
              </a:rPr>
              <a:t>In February 2018, Government of India decided to convert 1.5 lakhs Sub-</a:t>
            </a:r>
            <a:r>
              <a:rPr lang="en-US" sz="2400" dirty="0" err="1" smtClean="0">
                <a:latin typeface="Garamond" panose="02020404030301010803" pitchFamily="18" charset="0"/>
              </a:rPr>
              <a:t>Centres</a:t>
            </a:r>
            <a:r>
              <a:rPr lang="en-US" sz="2400" dirty="0" smtClean="0">
                <a:latin typeface="Garamond" panose="02020404030301010803" pitchFamily="18" charset="0"/>
              </a:rPr>
              <a:t> to Health and Wellness </a:t>
            </a:r>
            <a:r>
              <a:rPr lang="en-US" sz="2400" dirty="0" err="1" smtClean="0">
                <a:latin typeface="Garamond" panose="02020404030301010803" pitchFamily="18" charset="0"/>
              </a:rPr>
              <a:t>Centres</a:t>
            </a:r>
            <a:endParaRPr lang="en-US" sz="2400" dirty="0">
              <a:latin typeface="Garamond" panose="02020404030301010803" pitchFamily="18" charset="0"/>
            </a:endParaRPr>
          </a:p>
          <a:p>
            <a:endParaRPr lang="en-US" sz="2400" dirty="0"/>
          </a:p>
        </p:txBody>
      </p:sp>
      <p:pic>
        <p:nvPicPr>
          <p:cNvPr id="12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1349830"/>
            <a:ext cx="4313238" cy="4537164"/>
          </a:xfrm>
        </p:spPr>
      </p:pic>
    </p:spTree>
    <p:extLst>
      <p:ext uri="{BB962C8B-B14F-4D97-AF65-F5344CB8AC3E}">
        <p14:creationId xmlns:p14="http://schemas.microsoft.com/office/powerpoint/2010/main" val="114005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712" y="387981"/>
            <a:ext cx="8911687" cy="1280890"/>
          </a:xfrm>
        </p:spPr>
        <p:txBody>
          <a:bodyPr/>
          <a:lstStyle/>
          <a:p>
            <a:r>
              <a:rPr lang="en-US" dirty="0" smtClean="0">
                <a:latin typeface="Garamond" panose="02020404030301010803" pitchFamily="18" charset="0"/>
              </a:rPr>
              <a:t>Health and Wellness </a:t>
            </a:r>
            <a:r>
              <a:rPr lang="en-US" dirty="0" err="1" smtClean="0">
                <a:latin typeface="Garamond" panose="02020404030301010803" pitchFamily="18" charset="0"/>
              </a:rPr>
              <a:t>Centres</a:t>
            </a:r>
            <a:r>
              <a:rPr lang="en-US" dirty="0" smtClean="0">
                <a:latin typeface="Garamond" panose="02020404030301010803" pitchFamily="18" charset="0"/>
              </a:rPr>
              <a:t>(HWCs)</a:t>
            </a: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72" y="1825626"/>
            <a:ext cx="4162697" cy="4424265"/>
          </a:xfrm>
        </p:spPr>
      </p:pic>
      <p:sp>
        <p:nvSpPr>
          <p:cNvPr id="6" name="Rectangle 5"/>
          <p:cNvSpPr/>
          <p:nvPr/>
        </p:nvSpPr>
        <p:spPr>
          <a:xfrm>
            <a:off x="6487886" y="5799909"/>
            <a:ext cx="4641668" cy="592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Source: </a:t>
            </a:r>
            <a:r>
              <a:rPr lang="en-US" dirty="0" err="1" smtClean="0"/>
              <a:t>MoHFW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91375" y="2504115"/>
            <a:ext cx="4313238" cy="3021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9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33190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of HWCs as per Indian Public Health Standards(IPHS-2022)</a:t>
            </a:r>
            <a:b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170485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and Wellness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Centres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Sub Health Centre: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a) Health and Wellness Centre - Sub Health Centre in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Rural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areas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b) Urban Health &amp; Wellness Centre in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Urban areas (15,000-25,000 population).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HWC-Sub Health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Centres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Community Health Officers (CHOs),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Auxiliary Nurse Midwife (ANMs), Multi Purpose Workers(MPWs) and one ASHA per 1000 population-TEAM of CPHC.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35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307732"/>
            <a:ext cx="8911687" cy="694591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Service Provision at HWCs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063869"/>
            <a:ext cx="8915400" cy="524021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beyond first contact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care.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role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prevention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several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disease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conditions-communicable and chronic diseases.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Undertake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public health functions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-community engagement.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Meet people’s needs through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process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population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enumeration, regular home and community interactions and improving people’s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participation.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ealth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promotion, early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identification,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ensuring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treatment adherence, follow-up care, ensuring continuity of care by appropriate referrals,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optimal home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community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follow-up and disease surveillance.</a:t>
            </a: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Clinical services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-Outpatient care and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 for teleconsultation  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 well as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expanding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range of diagnostics-two-day care beds.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two-way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referral services to primary and secondary level facilities-equipped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ambulances.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05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2997</TotalTime>
  <Words>1757</Words>
  <Application>Microsoft Office PowerPoint</Application>
  <PresentationFormat>Widescreen</PresentationFormat>
  <Paragraphs>210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Century Gothic</vt:lpstr>
      <vt:lpstr>Garamond</vt:lpstr>
      <vt:lpstr>Times New Roman</vt:lpstr>
      <vt:lpstr>Wingdings 3</vt:lpstr>
      <vt:lpstr>Wisp</vt:lpstr>
      <vt:lpstr>Module 3: India’s Rural Health System </vt:lpstr>
      <vt:lpstr>Population Norms for Rural Health System</vt:lpstr>
      <vt:lpstr>PowerPoint Presentation</vt:lpstr>
      <vt:lpstr>Average Population Covered by Health Facility in India 2019</vt:lpstr>
      <vt:lpstr>Sub Health Centres</vt:lpstr>
      <vt:lpstr>From SCs to HWCs</vt:lpstr>
      <vt:lpstr>Health and Wellness Centres(HWCs)</vt:lpstr>
      <vt:lpstr>Classification of HWCs as per Indian Public Health Standards(IPHS-2022) </vt:lpstr>
      <vt:lpstr>Service Provision at HWCs</vt:lpstr>
      <vt:lpstr>SCs functioning without Health Workers</vt:lpstr>
      <vt:lpstr>Primary Health Centres</vt:lpstr>
      <vt:lpstr>Manpower at PHC in India </vt:lpstr>
      <vt:lpstr>PHCs-Contd</vt:lpstr>
      <vt:lpstr>Shortages of Health Manpower at SCs and PHCs</vt:lpstr>
      <vt:lpstr>Community Health Centres(CHCs)</vt:lpstr>
      <vt:lpstr>PowerPoint Presentation</vt:lpstr>
      <vt:lpstr>Vacancy and Shortages of Specialists at CHCs</vt:lpstr>
      <vt:lpstr>Sub District/Division Hospitals</vt:lpstr>
      <vt:lpstr>District Hospitals (DH)</vt:lpstr>
      <vt:lpstr>Tertiary Teaching Hospitals and Medical Colleges</vt:lpstr>
      <vt:lpstr>Inputs of Health Systems</vt:lpstr>
      <vt:lpstr>Levels of Services in Health System</vt:lpstr>
      <vt:lpstr>Primary Level Care</vt:lpstr>
      <vt:lpstr>Secondary Level Care</vt:lpstr>
      <vt:lpstr>Tertiary Level Care </vt:lpstr>
      <vt:lpstr>Three Tier Structure of Public Health Services </vt:lpstr>
      <vt:lpstr>Contd </vt:lpstr>
      <vt:lpstr>Combining Services: Promotive, Preventive, Curative and Rehabilitative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Levels of Services in Health System</dc:title>
  <dc:creator>pc</dc:creator>
  <cp:lastModifiedBy>ADMIN</cp:lastModifiedBy>
  <cp:revision>74</cp:revision>
  <dcterms:created xsi:type="dcterms:W3CDTF">2020-09-11T05:41:14Z</dcterms:created>
  <dcterms:modified xsi:type="dcterms:W3CDTF">2022-08-28T04:46:49Z</dcterms:modified>
</cp:coreProperties>
</file>

<file path=docProps/thumbnail.jpeg>
</file>